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25" r:id="rId1"/>
    <p:sldMasterId id="2147485146" r:id="rId2"/>
    <p:sldMasterId id="2147485151" r:id="rId3"/>
    <p:sldMasterId id="2147485155" r:id="rId4"/>
    <p:sldMasterId id="2147485159" r:id="rId5"/>
    <p:sldMasterId id="2147485175" r:id="rId6"/>
    <p:sldMasterId id="2147485179" r:id="rId7"/>
  </p:sldMasterIdLst>
  <p:notesMasterIdLst>
    <p:notesMasterId r:id="rId37"/>
  </p:notesMasterIdLst>
  <p:handoutMasterIdLst>
    <p:handoutMasterId r:id="rId38"/>
  </p:handoutMasterIdLst>
  <p:sldIdLst>
    <p:sldId id="1356" r:id="rId8"/>
    <p:sldId id="1375" r:id="rId9"/>
    <p:sldId id="1358" r:id="rId10"/>
    <p:sldId id="1531" r:id="rId11"/>
    <p:sldId id="1526" r:id="rId12"/>
    <p:sldId id="1527" r:id="rId13"/>
    <p:sldId id="1528" r:id="rId14"/>
    <p:sldId id="1529" r:id="rId15"/>
    <p:sldId id="1530" r:id="rId16"/>
    <p:sldId id="1470" r:id="rId17"/>
    <p:sldId id="1471" r:id="rId18"/>
    <p:sldId id="1532" r:id="rId19"/>
    <p:sldId id="1523" r:id="rId20"/>
    <p:sldId id="1524" r:id="rId21"/>
    <p:sldId id="1543" r:id="rId22"/>
    <p:sldId id="1472" r:id="rId23"/>
    <p:sldId id="1542" r:id="rId24"/>
    <p:sldId id="1478" r:id="rId25"/>
    <p:sldId id="1533" r:id="rId26"/>
    <p:sldId id="1479" r:id="rId27"/>
    <p:sldId id="1534" r:id="rId28"/>
    <p:sldId id="1535" r:id="rId29"/>
    <p:sldId id="1536" r:id="rId30"/>
    <p:sldId id="1537" r:id="rId31"/>
    <p:sldId id="1538" r:id="rId32"/>
    <p:sldId id="1539" r:id="rId33"/>
    <p:sldId id="1540" r:id="rId34"/>
    <p:sldId id="1541" r:id="rId35"/>
    <p:sldId id="1388" r:id="rId36"/>
  </p:sldIdLst>
  <p:sldSz cx="9144000" cy="5943600"/>
  <p:notesSz cx="9236075" cy="6950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20000"/>
    <a:srgbClr val="F26631"/>
    <a:srgbClr val="005A84"/>
    <a:srgbClr val="EF9143"/>
    <a:srgbClr val="80BB3D"/>
    <a:srgbClr val="D53748"/>
    <a:srgbClr val="00AEEF"/>
    <a:srgbClr val="91278F"/>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263" autoAdjust="0"/>
    <p:restoredTop sz="91841" autoAdjust="0"/>
  </p:normalViewPr>
  <p:slideViewPr>
    <p:cSldViewPr snapToGrid="0" showGuides="1">
      <p:cViewPr>
        <p:scale>
          <a:sx n="105" d="100"/>
          <a:sy n="105" d="100"/>
        </p:scale>
        <p:origin x="-1704" y="-114"/>
      </p:cViewPr>
      <p:guideLst>
        <p:guide orient="horz" pos="478"/>
        <p:guide orient="horz" pos="3310"/>
        <p:guide orient="horz" pos="2845"/>
        <p:guide orient="horz" pos="680"/>
        <p:guide pos="3458"/>
        <p:guide pos="2295"/>
        <p:guide pos="5759"/>
        <p:guide pos="3909"/>
        <p:guide pos="410"/>
        <p:guide pos="3499"/>
        <p:guide pos="529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3" d="100"/>
          <a:sy n="73" d="100"/>
        </p:scale>
        <p:origin x="-1932" y="-96"/>
      </p:cViewPr>
      <p:guideLst>
        <p:guide orient="horz" pos="2189"/>
        <p:guide pos="29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669600123513972"/>
          <c:y val="4.5246374320031681E-2"/>
          <c:w val="0.81968439920619673"/>
          <c:h val="0.719621579836767"/>
        </c:manualLayout>
      </c:layout>
      <c:lineChart>
        <c:grouping val="standard"/>
        <c:varyColors val="0"/>
        <c:ser>
          <c:idx val="0"/>
          <c:order val="0"/>
          <c:tx>
            <c:strRef>
              <c:f>Sheet1!$B$1</c:f>
              <c:strCache>
                <c:ptCount val="1"/>
                <c:pt idx="0">
                  <c:v>Enrollment</c:v>
                </c:pt>
              </c:strCache>
            </c:strRef>
          </c:tx>
          <c:dLbls>
            <c:txPr>
              <a:bodyPr/>
              <a:lstStyle/>
              <a:p>
                <a:pPr>
                  <a:defRPr sz="1600">
                    <a:latin typeface="+mn-lt"/>
                  </a:defRPr>
                </a:pPr>
                <a:endParaRPr lang="en-US"/>
              </a:p>
            </c:txPr>
            <c:dLblPos val="t"/>
            <c:showLegendKey val="0"/>
            <c:showVal val="1"/>
            <c:showCatName val="0"/>
            <c:showSerName val="0"/>
            <c:showPercent val="0"/>
            <c:showBubbleSize val="0"/>
            <c:showLeaderLines val="0"/>
          </c:dLbls>
          <c:cat>
            <c:strRef>
              <c:f>Sheet1!$A$2:$A$13</c:f>
              <c:strCache>
                <c:ptCount val="12"/>
                <c:pt idx="0">
                  <c:v>2002-03</c:v>
                </c:pt>
                <c:pt idx="1">
                  <c:v>2003-04</c:v>
                </c:pt>
                <c:pt idx="2">
                  <c:v>2004-05</c:v>
                </c:pt>
                <c:pt idx="3">
                  <c:v>2005-06</c:v>
                </c:pt>
                <c:pt idx="4">
                  <c:v>2006-07</c:v>
                </c:pt>
                <c:pt idx="5">
                  <c:v>2007-08</c:v>
                </c:pt>
                <c:pt idx="6">
                  <c:v>2008-09</c:v>
                </c:pt>
                <c:pt idx="7">
                  <c:v>2009-10</c:v>
                </c:pt>
                <c:pt idx="8">
                  <c:v>2010-11</c:v>
                </c:pt>
                <c:pt idx="9">
                  <c:v>2011-12</c:v>
                </c:pt>
                <c:pt idx="10">
                  <c:v>2012-13</c:v>
                </c:pt>
                <c:pt idx="11">
                  <c:v>2013-14</c:v>
                </c:pt>
              </c:strCache>
            </c:strRef>
          </c:cat>
          <c:val>
            <c:numRef>
              <c:f>Sheet1!$B$2:$B$13</c:f>
              <c:numCache>
                <c:formatCode>General</c:formatCode>
                <c:ptCount val="12"/>
                <c:pt idx="0">
                  <c:v>13134</c:v>
                </c:pt>
                <c:pt idx="1">
                  <c:v>13095</c:v>
                </c:pt>
                <c:pt idx="2">
                  <c:v>13033</c:v>
                </c:pt>
                <c:pt idx="3">
                  <c:v>13220</c:v>
                </c:pt>
                <c:pt idx="4">
                  <c:v>13127</c:v>
                </c:pt>
                <c:pt idx="5">
                  <c:v>13092</c:v>
                </c:pt>
                <c:pt idx="6">
                  <c:v>12905</c:v>
                </c:pt>
                <c:pt idx="7">
                  <c:v>12830</c:v>
                </c:pt>
                <c:pt idx="8">
                  <c:v>12707</c:v>
                </c:pt>
                <c:pt idx="9">
                  <c:v>12471</c:v>
                </c:pt>
                <c:pt idx="10">
                  <c:v>12474</c:v>
                </c:pt>
                <c:pt idx="11">
                  <c:v>12347</c:v>
                </c:pt>
              </c:numCache>
            </c:numRef>
          </c:val>
          <c:smooth val="0"/>
        </c:ser>
        <c:dLbls>
          <c:dLblPos val="t"/>
          <c:showLegendKey val="0"/>
          <c:showVal val="1"/>
          <c:showCatName val="0"/>
          <c:showSerName val="0"/>
          <c:showPercent val="0"/>
          <c:showBubbleSize val="0"/>
        </c:dLbls>
        <c:marker val="1"/>
        <c:smooth val="0"/>
        <c:axId val="43015680"/>
        <c:axId val="31425088"/>
      </c:lineChart>
      <c:catAx>
        <c:axId val="43015680"/>
        <c:scaling>
          <c:orientation val="minMax"/>
        </c:scaling>
        <c:delete val="0"/>
        <c:axPos val="b"/>
        <c:majorTickMark val="out"/>
        <c:minorTickMark val="none"/>
        <c:tickLblPos val="nextTo"/>
        <c:crossAx val="31425088"/>
        <c:crossesAt val="10000"/>
        <c:auto val="1"/>
        <c:lblAlgn val="ctr"/>
        <c:lblOffset val="100"/>
        <c:noMultiLvlLbl val="0"/>
      </c:catAx>
      <c:valAx>
        <c:axId val="31425088"/>
        <c:scaling>
          <c:orientation val="minMax"/>
          <c:max val="13400"/>
          <c:min val="12000"/>
        </c:scaling>
        <c:delete val="0"/>
        <c:axPos val="l"/>
        <c:majorGridlines/>
        <c:numFmt formatCode="General" sourceLinked="1"/>
        <c:majorTickMark val="out"/>
        <c:minorTickMark val="none"/>
        <c:tickLblPos val="nextTo"/>
        <c:txPr>
          <a:bodyPr/>
          <a:lstStyle/>
          <a:p>
            <a:pPr>
              <a:defRPr sz="1600">
                <a:latin typeface="+mn-lt"/>
              </a:defRPr>
            </a:pPr>
            <a:endParaRPr lang="en-US"/>
          </a:p>
        </c:txPr>
        <c:crossAx val="43015680"/>
        <c:crosses val="autoZero"/>
        <c:crossBetween val="between"/>
      </c:valAx>
      <c:dTable>
        <c:showHorzBorder val="1"/>
        <c:showVertBorder val="1"/>
        <c:showOutline val="1"/>
        <c:showKeys val="0"/>
        <c:txPr>
          <a:bodyPr/>
          <a:lstStyle/>
          <a:p>
            <a:pPr rtl="0">
              <a:defRPr sz="16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019" cy="347623"/>
          </a:xfrm>
          <a:prstGeom prst="rect">
            <a:avLst/>
          </a:prstGeom>
        </p:spPr>
        <p:txBody>
          <a:bodyPr vert="horz" lIns="91436" tIns="45718" rIns="91436" bIns="45718" rtlCol="0"/>
          <a:lstStyle>
            <a:lvl1pPr algn="l">
              <a:defRPr sz="1200"/>
            </a:lvl1pPr>
          </a:lstStyle>
          <a:p>
            <a:pPr>
              <a:defRPr/>
            </a:pPr>
            <a:endParaRPr lang="en-US" dirty="0"/>
          </a:p>
        </p:txBody>
      </p:sp>
      <p:sp>
        <p:nvSpPr>
          <p:cNvPr id="3" name="Date Placeholder 2"/>
          <p:cNvSpPr>
            <a:spLocks noGrp="1"/>
          </p:cNvSpPr>
          <p:nvPr>
            <p:ph type="dt" sz="quarter" idx="1"/>
          </p:nvPr>
        </p:nvSpPr>
        <p:spPr>
          <a:xfrm>
            <a:off x="5231948" y="0"/>
            <a:ext cx="4002019" cy="347623"/>
          </a:xfrm>
          <a:prstGeom prst="rect">
            <a:avLst/>
          </a:prstGeom>
        </p:spPr>
        <p:txBody>
          <a:bodyPr vert="horz" lIns="91436" tIns="45718" rIns="91436" bIns="45718" rtlCol="0"/>
          <a:lstStyle>
            <a:lvl1pPr algn="r">
              <a:defRPr sz="1200"/>
            </a:lvl1pPr>
          </a:lstStyle>
          <a:p>
            <a:pPr>
              <a:defRPr/>
            </a:pPr>
            <a:fld id="{8147EDFB-AF26-4580-B1FF-5EC1CDE4A959}" type="datetimeFigureOut">
              <a:rPr lang="en-US"/>
              <a:pPr>
                <a:defRPr/>
              </a:pPr>
              <a:t>4/1/2014</a:t>
            </a:fld>
            <a:endParaRPr lang="en-US" dirty="0"/>
          </a:p>
        </p:txBody>
      </p:sp>
      <p:sp>
        <p:nvSpPr>
          <p:cNvPr id="4" name="Footer Placeholder 3"/>
          <p:cNvSpPr>
            <a:spLocks noGrp="1"/>
          </p:cNvSpPr>
          <p:nvPr>
            <p:ph type="ftr" sz="quarter" idx="2"/>
          </p:nvPr>
        </p:nvSpPr>
        <p:spPr>
          <a:xfrm>
            <a:off x="1" y="6601258"/>
            <a:ext cx="4002019" cy="347623"/>
          </a:xfrm>
          <a:prstGeom prst="rect">
            <a:avLst/>
          </a:prstGeom>
        </p:spPr>
        <p:txBody>
          <a:bodyPr vert="horz" lIns="91436" tIns="45718" rIns="91436" bIns="45718"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5231948" y="6601258"/>
            <a:ext cx="4002019" cy="347623"/>
          </a:xfrm>
          <a:prstGeom prst="rect">
            <a:avLst/>
          </a:prstGeom>
        </p:spPr>
        <p:txBody>
          <a:bodyPr vert="horz" lIns="91436" tIns="45718" rIns="91436" bIns="45718" rtlCol="0" anchor="b"/>
          <a:lstStyle>
            <a:lvl1pPr algn="r">
              <a:defRPr sz="1200"/>
            </a:lvl1pPr>
          </a:lstStyle>
          <a:p>
            <a:pPr>
              <a:defRPr/>
            </a:pPr>
            <a:fld id="{7FFAE5AF-EBE7-4B03-BEA9-FEC4C16ECA38}" type="slidenum">
              <a:rPr lang="en-US"/>
              <a:pPr>
                <a:defRPr/>
              </a:pPr>
              <a:t>‹#›</a:t>
            </a:fld>
            <a:endParaRPr lang="en-US" dirty="0"/>
          </a:p>
        </p:txBody>
      </p:sp>
    </p:spTree>
    <p:extLst>
      <p:ext uri="{BB962C8B-B14F-4D97-AF65-F5344CB8AC3E}">
        <p14:creationId xmlns:p14="http://schemas.microsoft.com/office/powerpoint/2010/main" val="11397374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019" cy="347623"/>
          </a:xfrm>
          <a:prstGeom prst="rect">
            <a:avLst/>
          </a:prstGeom>
        </p:spPr>
        <p:txBody>
          <a:bodyPr vert="horz" lIns="91436" tIns="45718" rIns="91436" bIns="45718" rtlCol="0"/>
          <a:lstStyle>
            <a:lvl1pPr algn="l">
              <a:defRPr sz="1200"/>
            </a:lvl1pPr>
          </a:lstStyle>
          <a:p>
            <a:pPr>
              <a:defRPr/>
            </a:pPr>
            <a:endParaRPr lang="en-US" dirty="0"/>
          </a:p>
        </p:txBody>
      </p:sp>
      <p:sp>
        <p:nvSpPr>
          <p:cNvPr id="3" name="Date Placeholder 2"/>
          <p:cNvSpPr>
            <a:spLocks noGrp="1"/>
          </p:cNvSpPr>
          <p:nvPr>
            <p:ph type="dt" idx="1"/>
          </p:nvPr>
        </p:nvSpPr>
        <p:spPr>
          <a:xfrm>
            <a:off x="5231948" y="0"/>
            <a:ext cx="4002019" cy="347623"/>
          </a:xfrm>
          <a:prstGeom prst="rect">
            <a:avLst/>
          </a:prstGeom>
        </p:spPr>
        <p:txBody>
          <a:bodyPr vert="horz" lIns="91436" tIns="45718" rIns="91436" bIns="45718" rtlCol="0"/>
          <a:lstStyle>
            <a:lvl1pPr algn="r">
              <a:defRPr sz="1200"/>
            </a:lvl1pPr>
          </a:lstStyle>
          <a:p>
            <a:pPr>
              <a:defRPr/>
            </a:pPr>
            <a:fld id="{C6B472FC-FCA4-42F8-B13B-D5DDE264BDFA}" type="datetimeFigureOut">
              <a:rPr lang="en-US"/>
              <a:pPr>
                <a:defRPr/>
              </a:pPr>
              <a:t>4/1/2014</a:t>
            </a:fld>
            <a:endParaRPr lang="en-US" dirty="0"/>
          </a:p>
        </p:txBody>
      </p:sp>
      <p:sp>
        <p:nvSpPr>
          <p:cNvPr id="4" name="Slide Image Placeholder 3"/>
          <p:cNvSpPr>
            <a:spLocks noGrp="1" noRot="1" noChangeAspect="1"/>
          </p:cNvSpPr>
          <p:nvPr>
            <p:ph type="sldImg" idx="2"/>
          </p:nvPr>
        </p:nvSpPr>
        <p:spPr>
          <a:xfrm>
            <a:off x="2613025" y="520700"/>
            <a:ext cx="4010025" cy="2606675"/>
          </a:xfrm>
          <a:prstGeom prst="rect">
            <a:avLst/>
          </a:prstGeom>
          <a:noFill/>
          <a:ln w="12700">
            <a:solidFill>
              <a:prstClr val="black"/>
            </a:solidFill>
          </a:ln>
        </p:spPr>
        <p:txBody>
          <a:bodyPr vert="horz" lIns="91436" tIns="45718" rIns="91436" bIns="45718" rtlCol="0" anchor="ctr"/>
          <a:lstStyle/>
          <a:p>
            <a:pPr lvl="0"/>
            <a:endParaRPr lang="en-US" noProof="0" dirty="0" smtClean="0"/>
          </a:p>
        </p:txBody>
      </p:sp>
      <p:sp>
        <p:nvSpPr>
          <p:cNvPr id="5" name="Notes Placeholder 4"/>
          <p:cNvSpPr>
            <a:spLocks noGrp="1"/>
          </p:cNvSpPr>
          <p:nvPr>
            <p:ph type="body" sz="quarter" idx="3"/>
          </p:nvPr>
        </p:nvSpPr>
        <p:spPr>
          <a:xfrm>
            <a:off x="924031" y="3301824"/>
            <a:ext cx="7388016" cy="3127414"/>
          </a:xfrm>
          <a:prstGeom prst="rect">
            <a:avLst/>
          </a:prstGeom>
        </p:spPr>
        <p:txBody>
          <a:bodyPr vert="horz" lIns="91436" tIns="45718" rIns="91436" bIns="45718"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1" y="6601258"/>
            <a:ext cx="4002019" cy="347623"/>
          </a:xfrm>
          <a:prstGeom prst="rect">
            <a:avLst/>
          </a:prstGeom>
        </p:spPr>
        <p:txBody>
          <a:bodyPr vert="horz" lIns="91436" tIns="45718" rIns="91436" bIns="45718"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5231948" y="6601258"/>
            <a:ext cx="4002019" cy="347623"/>
          </a:xfrm>
          <a:prstGeom prst="rect">
            <a:avLst/>
          </a:prstGeom>
        </p:spPr>
        <p:txBody>
          <a:bodyPr vert="horz" lIns="91436" tIns="45718" rIns="91436" bIns="45718" rtlCol="0" anchor="b"/>
          <a:lstStyle>
            <a:lvl1pPr algn="r">
              <a:defRPr sz="1200"/>
            </a:lvl1pPr>
          </a:lstStyle>
          <a:p>
            <a:pPr>
              <a:defRPr/>
            </a:pPr>
            <a:fld id="{FBF7FEEC-D69A-408A-BDE5-C5DAB90542B2}" type="slidenum">
              <a:rPr lang="en-US"/>
              <a:pPr>
                <a:defRPr/>
              </a:pPr>
              <a:t>‹#›</a:t>
            </a:fld>
            <a:endParaRPr lang="en-US" dirty="0"/>
          </a:p>
        </p:txBody>
      </p:sp>
    </p:spTree>
    <p:extLst>
      <p:ext uri="{BB962C8B-B14F-4D97-AF65-F5344CB8AC3E}">
        <p14:creationId xmlns:p14="http://schemas.microsoft.com/office/powerpoint/2010/main" val="301791996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7784" y="-425323"/>
            <a:ext cx="6592824" cy="2368296"/>
          </a:xfrm>
          <a:prstGeom prst="rect">
            <a:avLst/>
          </a:prstGeom>
        </p:spPr>
        <p:txBody>
          <a:bodyPr anchor="b">
            <a:normAutofit/>
          </a:bodyPr>
          <a:lstStyle>
            <a:lvl1pPr marL="0" algn="l">
              <a:spcAft>
                <a:spcPts val="600"/>
              </a:spcAft>
              <a:defRPr sz="2800" b="0" baseline="0">
                <a:solidFill>
                  <a:srgbClr val="111111"/>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3000" y="1914069"/>
            <a:ext cx="6318504" cy="1518920"/>
          </a:xfrm>
          <a:prstGeom prst="rect">
            <a:avLst/>
          </a:prstGeom>
        </p:spPr>
        <p:txBody>
          <a:bodyPr>
            <a:normAutofit/>
          </a:bodyPr>
          <a:lstStyle>
            <a:lvl1pPr marL="0" indent="0" algn="l">
              <a:buNone/>
              <a:defRPr sz="1800">
                <a:solidFill>
                  <a:schemeClr val="bg1">
                    <a:lumMod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9486180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612" y="4946904"/>
            <a:ext cx="5111496" cy="740664"/>
          </a:xfrm>
          <a:prstGeom prst="rect">
            <a:avLst/>
          </a:prstGeom>
        </p:spPr>
        <p:txBody>
          <a:bodyPr anchor="b">
            <a:normAutofit/>
          </a:bodyPr>
          <a:lstStyle>
            <a:lvl1pPr algn="l">
              <a:defRPr sz="1600" b="1">
                <a:solidFill>
                  <a:srgbClr val="80BB3D"/>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9149344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946150"/>
            <a:ext cx="9144000" cy="0"/>
          </a:xfrm>
          <a:prstGeom prst="line">
            <a:avLst/>
          </a:prstGeom>
          <a:noFill/>
          <a:ln w="12700">
            <a:solidFill>
              <a:srgbClr val="80BB3D"/>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
        <p:nvSpPr>
          <p:cNvPr id="2" name="Title 1"/>
          <p:cNvSpPr>
            <a:spLocks noGrp="1"/>
          </p:cNvSpPr>
          <p:nvPr>
            <p:ph type="title"/>
          </p:nvPr>
        </p:nvSpPr>
        <p:spPr>
          <a:xfrm>
            <a:off x="550572" y="-146777"/>
            <a:ext cx="5111496" cy="990600"/>
          </a:xfrm>
          <a:prstGeom prst="rect">
            <a:avLst/>
          </a:prstGeom>
        </p:spPr>
        <p:txBody>
          <a:bodyPr anchor="b">
            <a:normAutofit/>
          </a:bodyPr>
          <a:lstStyle>
            <a:lvl1pPr algn="l">
              <a:defRPr sz="1700" b="1">
                <a:solidFill>
                  <a:srgbClr val="11111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086231"/>
            <a:ext cx="5760720" cy="4361688"/>
          </a:xfrm>
          <a:prstGeom prst="rect">
            <a:avLst/>
          </a:prstGeom>
        </p:spPr>
        <p:txBody>
          <a:bodyPr>
            <a:normAutofit/>
          </a:bodyPr>
          <a:lstStyle>
            <a:lvl1pPr marL="173038" indent="-173038">
              <a:lnSpc>
                <a:spcPts val="2600"/>
              </a:lnSpc>
              <a:buClr>
                <a:srgbClr val="80BB3D"/>
              </a:buClr>
              <a:defRPr sz="1800">
                <a:solidFill>
                  <a:srgbClr val="111111"/>
                </a:solidFill>
                <a:latin typeface="Arial" pitchFamily="34" charset="0"/>
                <a:cs typeface="Arial" pitchFamily="34" charset="0"/>
              </a:defRPr>
            </a:lvl1pPr>
            <a:lvl2pPr marL="512763" indent="-165100">
              <a:lnSpc>
                <a:spcPts val="2600"/>
              </a:lnSpc>
              <a:buClr>
                <a:srgbClr val="80BB3D"/>
              </a:buClr>
              <a:defRPr sz="1500">
                <a:solidFill>
                  <a:srgbClr val="111111"/>
                </a:solidFill>
                <a:latin typeface="Arial" pitchFamily="34" charset="0"/>
                <a:cs typeface="Arial" pitchFamily="34" charset="0"/>
              </a:defRPr>
            </a:lvl2pPr>
            <a:lvl3pPr marL="858838" indent="-173038">
              <a:lnSpc>
                <a:spcPts val="2600"/>
              </a:lnSpc>
              <a:buClr>
                <a:srgbClr val="80BB3D"/>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123176011"/>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2"/>
          <p:cNvSpPr>
            <a:spLocks noChangeArrowheads="1"/>
          </p:cNvSpPr>
          <p:nvPr userDrawn="1"/>
        </p:nvSpPr>
        <p:spPr bwMode="auto">
          <a:xfrm>
            <a:off x="0" y="0"/>
            <a:ext cx="9144000" cy="5943600"/>
          </a:xfrm>
          <a:prstGeom prst="rect">
            <a:avLst/>
          </a:prstGeom>
          <a:solidFill>
            <a:srgbClr val="005A84"/>
          </a:solidFill>
          <a:ln w="9525">
            <a:noFill/>
            <a:miter lim="800000"/>
            <a:headEnd/>
            <a:tailEnd/>
          </a:ln>
          <a:effectLst/>
        </p:spPr>
        <p:txBody>
          <a:bodyPr wrap="none" anchor="ctr"/>
          <a:lstStyle/>
          <a:p>
            <a:pPr fontAlgn="auto">
              <a:spcBef>
                <a:spcPts val="0"/>
              </a:spcBef>
              <a:spcAft>
                <a:spcPts val="0"/>
              </a:spcAft>
              <a:defRPr/>
            </a:pPr>
            <a:endParaRPr lang="en-US" dirty="0">
              <a:solidFill>
                <a:srgbClr val="000000"/>
              </a:solidFill>
              <a:latin typeface="Arial" panose="020B0604020202020204" pitchFamily="34" charset="0"/>
              <a:cs typeface="+mn-cs"/>
            </a:endParaRPr>
          </a:p>
        </p:txBody>
      </p:sp>
      <p:sp>
        <p:nvSpPr>
          <p:cNvPr id="2" name="Title 1"/>
          <p:cNvSpPr>
            <a:spLocks noGrp="1"/>
          </p:cNvSpPr>
          <p:nvPr>
            <p:ph type="ctrTitle"/>
          </p:nvPr>
        </p:nvSpPr>
        <p:spPr>
          <a:xfrm>
            <a:off x="1179576" y="1884033"/>
            <a:ext cx="6784848" cy="1243584"/>
          </a:xfrm>
          <a:prstGeom prst="rect">
            <a:avLst/>
          </a:prstGeom>
        </p:spPr>
        <p:txBody>
          <a:bodyPr anchor="b">
            <a:noAutofit/>
          </a:bodyPr>
          <a:lstStyle>
            <a:lvl1pPr algn="ctr">
              <a:defRPr sz="2800" b="1" baseline="0">
                <a:solidFill>
                  <a:srgbClr val="FFFFFF"/>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68880" y="3127616"/>
            <a:ext cx="4279392" cy="1518920"/>
          </a:xfrm>
          <a:prstGeom prst="rect">
            <a:avLst/>
          </a:prstGeom>
        </p:spPr>
        <p:txBody>
          <a:bodyPr>
            <a:normAutofit/>
          </a:bodyPr>
          <a:lstStyle>
            <a:lvl1pPr marL="0" indent="0" algn="ctr">
              <a:buNone/>
              <a:defRPr sz="1800">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268577544"/>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612" y="4946904"/>
            <a:ext cx="5111496" cy="740664"/>
          </a:xfrm>
          <a:prstGeom prst="rect">
            <a:avLst/>
          </a:prstGeom>
        </p:spPr>
        <p:txBody>
          <a:bodyPr anchor="b">
            <a:normAutofit/>
          </a:bodyPr>
          <a:lstStyle>
            <a:lvl1pPr algn="l">
              <a:defRPr sz="1600" b="1">
                <a:solidFill>
                  <a:srgbClr val="005A84"/>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7641971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946150"/>
            <a:ext cx="9144000" cy="0"/>
          </a:xfrm>
          <a:prstGeom prst="line">
            <a:avLst/>
          </a:prstGeom>
          <a:noFill/>
          <a:ln w="12700">
            <a:solidFill>
              <a:srgbClr val="005A84"/>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
        <p:nvSpPr>
          <p:cNvPr id="2" name="Title 1"/>
          <p:cNvSpPr>
            <a:spLocks noGrp="1"/>
          </p:cNvSpPr>
          <p:nvPr>
            <p:ph type="title"/>
          </p:nvPr>
        </p:nvSpPr>
        <p:spPr>
          <a:xfrm>
            <a:off x="550572" y="-146777"/>
            <a:ext cx="5111496" cy="990600"/>
          </a:xfrm>
          <a:prstGeom prst="rect">
            <a:avLst/>
          </a:prstGeom>
        </p:spPr>
        <p:txBody>
          <a:bodyPr anchor="b">
            <a:normAutofit/>
          </a:bodyPr>
          <a:lstStyle>
            <a:lvl1pPr algn="l">
              <a:defRPr sz="1700" b="1">
                <a:solidFill>
                  <a:srgbClr val="11111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086231"/>
            <a:ext cx="5760720" cy="4361688"/>
          </a:xfrm>
          <a:prstGeom prst="rect">
            <a:avLst/>
          </a:prstGeom>
        </p:spPr>
        <p:txBody>
          <a:bodyPr>
            <a:normAutofit/>
          </a:bodyPr>
          <a:lstStyle>
            <a:lvl1pPr marL="173038" indent="-173038">
              <a:lnSpc>
                <a:spcPts val="2600"/>
              </a:lnSpc>
              <a:buClr>
                <a:srgbClr val="005A84"/>
              </a:buClr>
              <a:defRPr sz="1800">
                <a:solidFill>
                  <a:srgbClr val="111111"/>
                </a:solidFill>
                <a:latin typeface="Arial" pitchFamily="34" charset="0"/>
                <a:cs typeface="Arial" pitchFamily="34" charset="0"/>
              </a:defRPr>
            </a:lvl1pPr>
            <a:lvl2pPr marL="512763" indent="-165100">
              <a:lnSpc>
                <a:spcPts val="2600"/>
              </a:lnSpc>
              <a:buClr>
                <a:srgbClr val="005A84"/>
              </a:buClr>
              <a:defRPr sz="1500">
                <a:solidFill>
                  <a:srgbClr val="111111"/>
                </a:solidFill>
                <a:latin typeface="Arial" pitchFamily="34" charset="0"/>
                <a:cs typeface="Arial" pitchFamily="34" charset="0"/>
              </a:defRPr>
            </a:lvl2pPr>
            <a:lvl3pPr marL="858838" indent="-173038">
              <a:lnSpc>
                <a:spcPts val="2600"/>
              </a:lnSpc>
              <a:buClr>
                <a:srgbClr val="005A84"/>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206266900"/>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30" y="1609725"/>
            <a:ext cx="5605463" cy="3979863"/>
          </a:xfrm>
          <a:prstGeom prst="rect">
            <a:avLst/>
          </a:prstGeom>
        </p:spPr>
        <p:txBody>
          <a:bodyPr/>
          <a:lstStyle>
            <a:lvl1pPr>
              <a:defRPr>
                <a:latin typeface="Arial" panose="020B0604020202020204" pitchFamily="34" charset="0"/>
              </a:defRPr>
            </a:lvl1pPr>
            <a:lvl2pPr>
              <a:buSzPct val="100000"/>
              <a:buFont typeface="Arial" pitchFamily="34" charset="0"/>
              <a:buChar char="–"/>
              <a:defRPr>
                <a:latin typeface="Arial" panose="020B0604020202020204" pitchFamily="34" charset="0"/>
              </a:defRPr>
            </a:lvl2pPr>
            <a:lvl3pPr>
              <a:buSzPct val="100000"/>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406404" y="406406"/>
            <a:ext cx="6461125" cy="741363"/>
          </a:xfrm>
          <a:prstGeom prst="rect">
            <a:avLst/>
          </a:prstGeom>
        </p:spPr>
        <p:txBody>
          <a:bodyPr/>
          <a:lstStyle>
            <a:lvl1pPr>
              <a:defRPr>
                <a:latin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96116530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29" y="1609725"/>
            <a:ext cx="5622925" cy="3979863"/>
          </a:xfrm>
          <a:prstGeom prst="rect">
            <a:avLst/>
          </a:prstGeom>
        </p:spPr>
        <p:txBody>
          <a:bodyPr/>
          <a:lstStyle>
            <a:lvl1pPr>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406404" y="396877"/>
            <a:ext cx="6461125" cy="741363"/>
          </a:xfrm>
          <a:prstGeom prst="rect">
            <a:avLst/>
          </a:prstGeom>
        </p:spPr>
        <p:txBody>
          <a:bodyPr/>
          <a:lstStyle>
            <a:lvl1pPr>
              <a:defRPr>
                <a:latin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51005424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9144000" cy="5943600"/>
          </a:xfrm>
          <a:prstGeom prst="rect">
            <a:avLst/>
          </a:prstGeom>
          <a:solidFill>
            <a:srgbClr val="00AEEF"/>
          </a:solidFill>
          <a:ln w="9525">
            <a:noFill/>
            <a:miter lim="800000"/>
            <a:headEnd/>
            <a:tailEnd/>
          </a:ln>
          <a:effectLst/>
        </p:spPr>
        <p:txBody>
          <a:bodyPr wrap="none" anchor="ctr"/>
          <a:lstStyle/>
          <a:p>
            <a:pPr fontAlgn="auto">
              <a:spcBef>
                <a:spcPts val="0"/>
              </a:spcBef>
              <a:spcAft>
                <a:spcPts val="0"/>
              </a:spcAft>
              <a:defRPr/>
            </a:pPr>
            <a:endParaRPr lang="en-US" dirty="0">
              <a:latin typeface="Arial" panose="020B0604020202020204" pitchFamily="34" charset="0"/>
              <a:cs typeface="+mn-cs"/>
            </a:endParaRPr>
          </a:p>
        </p:txBody>
      </p:sp>
      <p:sp>
        <p:nvSpPr>
          <p:cNvPr id="2" name="Title 1"/>
          <p:cNvSpPr>
            <a:spLocks noGrp="1"/>
          </p:cNvSpPr>
          <p:nvPr>
            <p:ph type="ctrTitle"/>
          </p:nvPr>
        </p:nvSpPr>
        <p:spPr>
          <a:xfrm>
            <a:off x="1179576" y="1884033"/>
            <a:ext cx="6784848" cy="1243584"/>
          </a:xfrm>
          <a:prstGeom prst="rect">
            <a:avLst/>
          </a:prstGeom>
        </p:spPr>
        <p:txBody>
          <a:bodyPr anchor="b">
            <a:noAutofit/>
          </a:bodyPr>
          <a:lstStyle>
            <a:lvl1pPr algn="ctr">
              <a:defRPr sz="2800" b="1" baseline="0">
                <a:solidFill>
                  <a:srgbClr val="FFFFFF"/>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68880" y="3127616"/>
            <a:ext cx="4279392" cy="1518920"/>
          </a:xfrm>
          <a:prstGeom prst="rect">
            <a:avLst/>
          </a:prstGeom>
        </p:spPr>
        <p:txBody>
          <a:bodyPr>
            <a:normAutofit/>
          </a:bodyPr>
          <a:lstStyle>
            <a:lvl1pPr marL="0" indent="0" algn="ctr">
              <a:buNone/>
              <a:defRPr sz="1800">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472376173"/>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612" y="4946904"/>
            <a:ext cx="5111496" cy="740664"/>
          </a:xfrm>
          <a:prstGeom prst="rect">
            <a:avLst/>
          </a:prstGeom>
        </p:spPr>
        <p:txBody>
          <a:bodyPr anchor="b">
            <a:normAutofit/>
          </a:bodyPr>
          <a:lstStyle>
            <a:lvl1pPr algn="l">
              <a:defRPr sz="1600" b="1">
                <a:solidFill>
                  <a:srgbClr val="00AEEF"/>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2449070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946150"/>
            <a:ext cx="9144000" cy="0"/>
          </a:xfrm>
          <a:prstGeom prst="line">
            <a:avLst/>
          </a:prstGeom>
          <a:noFill/>
          <a:ln w="12700">
            <a:solidFill>
              <a:srgbClr val="00AEEF"/>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
        <p:nvSpPr>
          <p:cNvPr id="2" name="Title 1"/>
          <p:cNvSpPr>
            <a:spLocks noGrp="1"/>
          </p:cNvSpPr>
          <p:nvPr>
            <p:ph type="title"/>
          </p:nvPr>
        </p:nvSpPr>
        <p:spPr>
          <a:xfrm>
            <a:off x="550572" y="-146777"/>
            <a:ext cx="5111496" cy="990600"/>
          </a:xfrm>
          <a:prstGeom prst="rect">
            <a:avLst/>
          </a:prstGeom>
        </p:spPr>
        <p:txBody>
          <a:bodyPr anchor="b">
            <a:normAutofit/>
          </a:bodyPr>
          <a:lstStyle>
            <a:lvl1pPr algn="l">
              <a:defRPr sz="1700" b="1">
                <a:solidFill>
                  <a:srgbClr val="11111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086231"/>
            <a:ext cx="5760720" cy="4361688"/>
          </a:xfrm>
          <a:prstGeom prst="rect">
            <a:avLst/>
          </a:prstGeom>
        </p:spPr>
        <p:txBody>
          <a:bodyPr>
            <a:normAutofit/>
          </a:bodyPr>
          <a:lstStyle>
            <a:lvl1pPr marL="173038" indent="-173038">
              <a:lnSpc>
                <a:spcPts val="2600"/>
              </a:lnSpc>
              <a:buClr>
                <a:srgbClr val="00AEEF"/>
              </a:buClr>
              <a:defRPr sz="1800">
                <a:solidFill>
                  <a:srgbClr val="111111"/>
                </a:solidFill>
                <a:latin typeface="Arial" pitchFamily="34" charset="0"/>
                <a:cs typeface="Arial" pitchFamily="34" charset="0"/>
              </a:defRPr>
            </a:lvl1pPr>
            <a:lvl2pPr marL="512763" indent="-165100">
              <a:lnSpc>
                <a:spcPts val="2600"/>
              </a:lnSpc>
              <a:buClr>
                <a:srgbClr val="00AEEF"/>
              </a:buClr>
              <a:defRPr sz="1500">
                <a:solidFill>
                  <a:srgbClr val="111111"/>
                </a:solidFill>
                <a:latin typeface="Arial" pitchFamily="34" charset="0"/>
                <a:cs typeface="Arial" pitchFamily="34" charset="0"/>
              </a:defRPr>
            </a:lvl2pPr>
            <a:lvl3pPr marL="858838" indent="-173038">
              <a:lnSpc>
                <a:spcPts val="2600"/>
              </a:lnSpc>
              <a:buClr>
                <a:srgbClr val="00AEEF"/>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12967035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594360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Arial" panose="020B0604020202020204" pitchFamily="34" charset="0"/>
            </a:endParaRPr>
          </a:p>
        </p:txBody>
      </p:sp>
      <p:sp>
        <p:nvSpPr>
          <p:cNvPr id="2" name="Title 1"/>
          <p:cNvSpPr>
            <a:spLocks noGrp="1"/>
          </p:cNvSpPr>
          <p:nvPr>
            <p:ph type="ctrTitle" hasCustomPrompt="1"/>
          </p:nvPr>
        </p:nvSpPr>
        <p:spPr>
          <a:xfrm>
            <a:off x="0" y="3343428"/>
            <a:ext cx="7964424" cy="1243584"/>
          </a:xfrm>
          <a:prstGeom prst="rect">
            <a:avLst/>
          </a:prstGeom>
        </p:spPr>
        <p:txBody>
          <a:bodyPr anchor="b">
            <a:noAutofit/>
          </a:bodyPr>
          <a:lstStyle>
            <a:lvl1pPr algn="r">
              <a:defRPr sz="4000" b="0" baseline="0">
                <a:solidFill>
                  <a:srgbClr val="FFFFFF"/>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
        <p:nvSpPr>
          <p:cNvPr id="8" name="Line 2"/>
          <p:cNvSpPr>
            <a:spLocks noChangeShapeType="1"/>
          </p:cNvSpPr>
          <p:nvPr userDrawn="1"/>
        </p:nvSpPr>
        <p:spPr bwMode="auto">
          <a:xfrm>
            <a:off x="0" y="4587012"/>
            <a:ext cx="7972148" cy="0"/>
          </a:xfrm>
          <a:prstGeom prst="line">
            <a:avLst/>
          </a:prstGeom>
          <a:noFill/>
          <a:ln w="12700">
            <a:solidFill>
              <a:schemeClr val="bg1"/>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3445455109"/>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9144000" cy="5943600"/>
          </a:xfrm>
          <a:prstGeom prst="rect">
            <a:avLst/>
          </a:prstGeom>
          <a:solidFill>
            <a:srgbClr val="D53748"/>
          </a:solidFill>
          <a:ln w="9525">
            <a:noFill/>
            <a:miter lim="800000"/>
            <a:headEnd/>
            <a:tailEnd/>
          </a:ln>
          <a:effectLst/>
        </p:spPr>
        <p:txBody>
          <a:bodyPr wrap="none" anchor="ctr"/>
          <a:lstStyle/>
          <a:p>
            <a:pPr fontAlgn="auto">
              <a:spcBef>
                <a:spcPts val="0"/>
              </a:spcBef>
              <a:spcAft>
                <a:spcPts val="0"/>
              </a:spcAft>
              <a:defRPr/>
            </a:pPr>
            <a:endParaRPr lang="en-US" dirty="0">
              <a:solidFill>
                <a:prstClr val="black"/>
              </a:solidFill>
              <a:latin typeface="Arial" panose="020B0604020202020204" pitchFamily="34" charset="0"/>
            </a:endParaRPr>
          </a:p>
        </p:txBody>
      </p:sp>
      <p:sp>
        <p:nvSpPr>
          <p:cNvPr id="2" name="Title 1"/>
          <p:cNvSpPr>
            <a:spLocks noGrp="1"/>
          </p:cNvSpPr>
          <p:nvPr>
            <p:ph type="ctrTitle"/>
          </p:nvPr>
        </p:nvSpPr>
        <p:spPr>
          <a:xfrm>
            <a:off x="1179576" y="1884033"/>
            <a:ext cx="6784848" cy="1243584"/>
          </a:xfrm>
          <a:prstGeom prst="rect">
            <a:avLst/>
          </a:prstGeom>
        </p:spPr>
        <p:txBody>
          <a:bodyPr anchor="b">
            <a:noAutofit/>
          </a:bodyPr>
          <a:lstStyle>
            <a:lvl1pPr algn="ctr">
              <a:defRPr sz="2800" b="1" baseline="0">
                <a:solidFill>
                  <a:srgbClr val="FFFFFF"/>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68880" y="3127616"/>
            <a:ext cx="4279392" cy="1518920"/>
          </a:xfrm>
          <a:prstGeom prst="rect">
            <a:avLst/>
          </a:prstGeom>
        </p:spPr>
        <p:txBody>
          <a:bodyPr>
            <a:normAutofit/>
          </a:bodyPr>
          <a:lstStyle>
            <a:lvl1pPr marL="0" indent="0" algn="ctr">
              <a:buNone/>
              <a:defRPr sz="1800">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67151654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612" y="4946904"/>
            <a:ext cx="5111496" cy="740664"/>
          </a:xfrm>
          <a:prstGeom prst="rect">
            <a:avLst/>
          </a:prstGeom>
        </p:spPr>
        <p:txBody>
          <a:bodyPr anchor="b">
            <a:normAutofit/>
          </a:bodyPr>
          <a:lstStyle>
            <a:lvl1pPr algn="l">
              <a:defRPr sz="1600" b="1" baseline="0">
                <a:solidFill>
                  <a:srgbClr val="D53748"/>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1549654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946150"/>
            <a:ext cx="9144000" cy="0"/>
          </a:xfrm>
          <a:prstGeom prst="line">
            <a:avLst/>
          </a:prstGeom>
          <a:noFill/>
          <a:ln w="12700">
            <a:solidFill>
              <a:srgbClr val="D53748"/>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
        <p:nvSpPr>
          <p:cNvPr id="2" name="Title 1"/>
          <p:cNvSpPr>
            <a:spLocks noGrp="1"/>
          </p:cNvSpPr>
          <p:nvPr>
            <p:ph type="title"/>
          </p:nvPr>
        </p:nvSpPr>
        <p:spPr>
          <a:xfrm>
            <a:off x="550572" y="-146777"/>
            <a:ext cx="5111496" cy="990600"/>
          </a:xfrm>
          <a:prstGeom prst="rect">
            <a:avLst/>
          </a:prstGeom>
        </p:spPr>
        <p:txBody>
          <a:bodyPr anchor="b">
            <a:normAutofit/>
          </a:bodyPr>
          <a:lstStyle>
            <a:lvl1pPr algn="l">
              <a:defRPr sz="1700" b="1">
                <a:solidFill>
                  <a:srgbClr val="11111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086231"/>
            <a:ext cx="5760720" cy="4361688"/>
          </a:xfrm>
          <a:prstGeom prst="rect">
            <a:avLst/>
          </a:prstGeom>
        </p:spPr>
        <p:txBody>
          <a:bodyPr>
            <a:normAutofit/>
          </a:bodyPr>
          <a:lstStyle>
            <a:lvl1pPr marL="173038" indent="-173038">
              <a:lnSpc>
                <a:spcPts val="2600"/>
              </a:lnSpc>
              <a:buClr>
                <a:srgbClr val="00AEEF"/>
              </a:buClr>
              <a:defRPr sz="1800">
                <a:solidFill>
                  <a:srgbClr val="111111"/>
                </a:solidFill>
                <a:latin typeface="Arial" pitchFamily="34" charset="0"/>
                <a:cs typeface="Arial" pitchFamily="34" charset="0"/>
              </a:defRPr>
            </a:lvl1pPr>
            <a:lvl2pPr marL="512763" indent="-165100">
              <a:lnSpc>
                <a:spcPts val="2600"/>
              </a:lnSpc>
              <a:buClr>
                <a:srgbClr val="00AEEF"/>
              </a:buClr>
              <a:defRPr sz="1500">
                <a:solidFill>
                  <a:srgbClr val="111111"/>
                </a:solidFill>
                <a:latin typeface="Arial" pitchFamily="34" charset="0"/>
                <a:cs typeface="Arial" pitchFamily="34" charset="0"/>
              </a:defRPr>
            </a:lvl2pPr>
            <a:lvl3pPr marL="858838" indent="-173038">
              <a:lnSpc>
                <a:spcPts val="2600"/>
              </a:lnSpc>
              <a:buClr>
                <a:srgbClr val="00AEEF"/>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52659659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5962650" y="0"/>
            <a:ext cx="3181350" cy="59436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smtClean="0">
              <a:solidFill>
                <a:prstClr val="black"/>
              </a:solidFill>
              <a:latin typeface="Arial" panose="020B0604020202020204" pitchFamily="34" charset="0"/>
              <a:cs typeface="Arial" pitchFamily="34" charset="0"/>
            </a:endParaRPr>
          </a:p>
        </p:txBody>
      </p:sp>
      <p:pic>
        <p:nvPicPr>
          <p:cNvPr id="5" name="Picture 2" descr="MHJIT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1588"/>
            <a:ext cx="5957887" cy="594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117336" y="1426464"/>
            <a:ext cx="2880360" cy="713232"/>
          </a:xfrm>
          <a:prstGeom prst="rect">
            <a:avLst/>
          </a:prstGeom>
        </p:spPr>
        <p:txBody>
          <a:bodyPr anchor="b">
            <a:normAutofit/>
          </a:bodyPr>
          <a:lstStyle>
            <a:lvl1pPr algn="l">
              <a:defRPr sz="1800" b="1" baseline="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126480" y="2121408"/>
            <a:ext cx="2636520" cy="1518920"/>
          </a:xfrm>
          <a:prstGeom prst="rect">
            <a:avLst/>
          </a:prstGeom>
        </p:spPr>
        <p:txBody>
          <a:bodyPr>
            <a:noAutofit/>
          </a:bodyPr>
          <a:lstStyle>
            <a:lvl1pPr marL="0" indent="0" algn="l">
              <a:buNone/>
              <a:defRPr sz="1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25854663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3646488" y="1222375"/>
            <a:ext cx="5497512" cy="0"/>
          </a:xfrm>
          <a:prstGeom prst="line">
            <a:avLst/>
          </a:prstGeom>
          <a:noFill/>
          <a:ln w="12700">
            <a:solidFill>
              <a:srgbClr val="A6CE39"/>
            </a:solidFill>
            <a:round/>
            <a:headEnd/>
            <a:tailEnd/>
          </a:ln>
          <a:extLst>
            <a:ext uri="{909E8E84-426E-40DD-AFC4-6F175D3DCCD1}">
              <a14:hiddenFill xmlns:a14="http://schemas.microsoft.com/office/drawing/2010/main">
                <a:noFill/>
              </a14:hiddenFill>
            </a:ext>
          </a:extLst>
        </p:spPr>
        <p:txBody>
          <a:bodyPr/>
          <a:lstStyle/>
          <a:p>
            <a:endParaRPr lang="en-US" dirty="0" smtClean="0">
              <a:solidFill>
                <a:prstClr val="black"/>
              </a:solidFill>
              <a:latin typeface="Arial" pitchFamily="34" charset="0"/>
              <a:cs typeface="Arial" pitchFamily="34" charset="0"/>
            </a:endParaRPr>
          </a:p>
        </p:txBody>
      </p:sp>
      <p:sp>
        <p:nvSpPr>
          <p:cNvPr id="2" name="Title 1"/>
          <p:cNvSpPr>
            <a:spLocks noGrp="1"/>
          </p:cNvSpPr>
          <p:nvPr>
            <p:ph type="title"/>
          </p:nvPr>
        </p:nvSpPr>
        <p:spPr>
          <a:xfrm>
            <a:off x="3739896" y="255848"/>
            <a:ext cx="5248656" cy="822960"/>
          </a:xfrm>
          <a:prstGeom prst="rect">
            <a:avLst/>
          </a:prstGeom>
        </p:spPr>
        <p:txBody>
          <a:bodyPr anchor="b">
            <a:normAutofit/>
          </a:bodyPr>
          <a:lstStyle>
            <a:lvl1pPr algn="l">
              <a:defRPr sz="18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66160" y="1353312"/>
            <a:ext cx="5266944" cy="4334701"/>
          </a:xfrm>
          <a:prstGeom prst="rect">
            <a:avLst/>
          </a:prstGeom>
        </p:spPr>
        <p:txBody>
          <a:bodyPr>
            <a:normAutofit/>
          </a:bodyPr>
          <a:lstStyle>
            <a:lvl1pPr marL="173038" indent="-173038">
              <a:buClr>
                <a:srgbClr val="A6CE39"/>
              </a:buClr>
              <a:defRPr sz="1600">
                <a:solidFill>
                  <a:schemeClr val="tx1"/>
                </a:solidFill>
                <a:latin typeface="Arial" pitchFamily="34" charset="0"/>
                <a:cs typeface="Arial" pitchFamily="34" charset="0"/>
              </a:defRPr>
            </a:lvl1pPr>
            <a:lvl2pPr marL="457200" indent="-173038">
              <a:buClr>
                <a:srgbClr val="A6CE39"/>
              </a:buClr>
              <a:defRPr sz="1400">
                <a:solidFill>
                  <a:schemeClr val="tx1"/>
                </a:solidFill>
                <a:latin typeface="Arial" pitchFamily="34" charset="0"/>
                <a:cs typeface="Arial" pitchFamily="34" charset="0"/>
              </a:defRPr>
            </a:lvl2pPr>
            <a:lvl3pPr marL="914400" indent="-173038">
              <a:buClr>
                <a:srgbClr val="A6CE39"/>
              </a:buClr>
              <a:defRPr sz="1200">
                <a:solidFill>
                  <a:schemeClr val="tx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23640200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1222375"/>
            <a:ext cx="9144000" cy="0"/>
          </a:xfrm>
          <a:prstGeom prst="line">
            <a:avLst/>
          </a:prstGeom>
          <a:noFill/>
          <a:ln w="12700">
            <a:solidFill>
              <a:srgbClr val="A6CE39"/>
            </a:solidFill>
            <a:round/>
            <a:headEnd/>
            <a:tailEnd/>
          </a:ln>
          <a:extLst>
            <a:ext uri="{909E8E84-426E-40DD-AFC4-6F175D3DCCD1}">
              <a14:hiddenFill xmlns:a14="http://schemas.microsoft.com/office/drawing/2010/main">
                <a:noFill/>
              </a14:hiddenFill>
            </a:ext>
          </a:extLst>
        </p:spPr>
        <p:txBody>
          <a:bodyPr/>
          <a:lstStyle/>
          <a:p>
            <a:endParaRPr lang="en-US" dirty="0" smtClean="0">
              <a:solidFill>
                <a:prstClr val="black"/>
              </a:solidFill>
              <a:latin typeface="Arial" pitchFamily="34" charset="0"/>
              <a:cs typeface="Arial" pitchFamily="34" charset="0"/>
            </a:endParaRPr>
          </a:p>
        </p:txBody>
      </p:sp>
      <p:sp>
        <p:nvSpPr>
          <p:cNvPr id="2" name="Title 1"/>
          <p:cNvSpPr>
            <a:spLocks noGrp="1"/>
          </p:cNvSpPr>
          <p:nvPr>
            <p:ph type="title"/>
          </p:nvPr>
        </p:nvSpPr>
        <p:spPr>
          <a:xfrm>
            <a:off x="365852" y="82112"/>
            <a:ext cx="8229600" cy="990600"/>
          </a:xfrm>
          <a:prstGeom prst="rect">
            <a:avLst/>
          </a:prstGeom>
        </p:spPr>
        <p:txBody>
          <a:bodyPr anchor="b">
            <a:normAutofit/>
          </a:bodyPr>
          <a:lstStyle>
            <a:lvl1pPr algn="l">
              <a:defRPr sz="18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01168" y="1362456"/>
            <a:ext cx="5761482" cy="4343019"/>
          </a:xfrm>
          <a:prstGeom prst="rect">
            <a:avLst/>
          </a:prstGeom>
        </p:spPr>
        <p:txBody>
          <a:bodyPr>
            <a:normAutofit/>
          </a:bodyPr>
          <a:lstStyle>
            <a:lvl1pPr marL="173038" indent="-173038">
              <a:buClr>
                <a:srgbClr val="A6CE39"/>
              </a:buClr>
              <a:defRPr sz="1600">
                <a:solidFill>
                  <a:schemeClr val="tx1"/>
                </a:solidFill>
                <a:latin typeface="Arial" pitchFamily="34" charset="0"/>
                <a:cs typeface="Arial" pitchFamily="34" charset="0"/>
              </a:defRPr>
            </a:lvl1pPr>
            <a:lvl2pPr marL="512763" indent="-165100">
              <a:buClr>
                <a:srgbClr val="A6CE39"/>
              </a:buClr>
              <a:defRPr sz="1400">
                <a:solidFill>
                  <a:schemeClr val="tx1"/>
                </a:solidFill>
                <a:latin typeface="Arial" pitchFamily="34" charset="0"/>
                <a:cs typeface="Arial" pitchFamily="34" charset="0"/>
              </a:defRPr>
            </a:lvl2pPr>
            <a:lvl3pPr marL="858838" indent="-173038">
              <a:buClr>
                <a:srgbClr val="A6CE39"/>
              </a:buClr>
              <a:defRPr sz="1200">
                <a:solidFill>
                  <a:schemeClr val="tx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8372457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5962650" y="0"/>
            <a:ext cx="3181350" cy="5943600"/>
          </a:xfrm>
          <a:prstGeom prst="rect">
            <a:avLst/>
          </a:prstGeom>
          <a:solidFill>
            <a:srgbClr val="E64E1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smtClean="0">
              <a:solidFill>
                <a:prstClr val="black"/>
              </a:solidFill>
              <a:latin typeface="Arial" panose="020B0604020202020204" pitchFamily="34" charset="0"/>
              <a:cs typeface="Arial" pitchFamily="34" charset="0"/>
            </a:endParaRPr>
          </a:p>
        </p:txBody>
      </p:sp>
      <p:pic>
        <p:nvPicPr>
          <p:cNvPr id="5" name="Picture 2" descr="Wis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62000"/>
            <a:ext cx="5953125" cy="499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117336" y="1426464"/>
            <a:ext cx="2807208" cy="713232"/>
          </a:xfrm>
          <a:prstGeom prst="rect">
            <a:avLst/>
          </a:prstGeom>
        </p:spPr>
        <p:txBody>
          <a:bodyPr anchor="b">
            <a:normAutofit/>
          </a:bodyPr>
          <a:lstStyle>
            <a:lvl1pPr algn="l">
              <a:defRPr sz="1800" b="1" baseline="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126480" y="2121408"/>
            <a:ext cx="2636520" cy="1518920"/>
          </a:xfrm>
          <a:prstGeom prst="rect">
            <a:avLst/>
          </a:prstGeom>
        </p:spPr>
        <p:txBody>
          <a:bodyPr>
            <a:normAutofit/>
          </a:bodyPr>
          <a:lstStyle>
            <a:lvl1pPr marL="0" indent="0" algn="l">
              <a:buNone/>
              <a:defRPr sz="1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97096391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3646488" y="1222375"/>
            <a:ext cx="5497512" cy="0"/>
          </a:xfrm>
          <a:prstGeom prst="line">
            <a:avLst/>
          </a:prstGeom>
          <a:noFill/>
          <a:ln w="12700">
            <a:solidFill>
              <a:srgbClr val="E64E1E"/>
            </a:solidFill>
            <a:round/>
            <a:headEnd/>
            <a:tailEnd/>
          </a:ln>
          <a:extLst>
            <a:ext uri="{909E8E84-426E-40DD-AFC4-6F175D3DCCD1}">
              <a14:hiddenFill xmlns:a14="http://schemas.microsoft.com/office/drawing/2010/main">
                <a:noFill/>
              </a14:hiddenFill>
            </a:ext>
          </a:extLst>
        </p:spPr>
        <p:txBody>
          <a:bodyPr/>
          <a:lstStyle/>
          <a:p>
            <a:endParaRPr lang="en-US" dirty="0" smtClean="0">
              <a:solidFill>
                <a:prstClr val="black"/>
              </a:solidFill>
              <a:latin typeface="Arial" pitchFamily="34" charset="0"/>
              <a:cs typeface="Arial" pitchFamily="34" charset="0"/>
            </a:endParaRPr>
          </a:p>
        </p:txBody>
      </p:sp>
      <p:sp>
        <p:nvSpPr>
          <p:cNvPr id="2" name="Title 1"/>
          <p:cNvSpPr>
            <a:spLocks noGrp="1"/>
          </p:cNvSpPr>
          <p:nvPr>
            <p:ph type="title"/>
          </p:nvPr>
        </p:nvSpPr>
        <p:spPr>
          <a:xfrm>
            <a:off x="3739896" y="255848"/>
            <a:ext cx="5248656" cy="822960"/>
          </a:xfrm>
          <a:prstGeom prst="rect">
            <a:avLst/>
          </a:prstGeom>
        </p:spPr>
        <p:txBody>
          <a:bodyPr anchor="b">
            <a:normAutofit/>
          </a:bodyPr>
          <a:lstStyle>
            <a:lvl1pPr algn="l">
              <a:defRPr sz="18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66160" y="1353312"/>
            <a:ext cx="5276088" cy="4334701"/>
          </a:xfrm>
          <a:prstGeom prst="rect">
            <a:avLst/>
          </a:prstGeom>
        </p:spPr>
        <p:txBody>
          <a:bodyPr>
            <a:normAutofit/>
          </a:bodyPr>
          <a:lstStyle>
            <a:lvl1pPr marL="173038" indent="-173038">
              <a:buClr>
                <a:srgbClr val="E64E1E"/>
              </a:buClr>
              <a:defRPr sz="1600">
                <a:solidFill>
                  <a:schemeClr val="tx1"/>
                </a:solidFill>
                <a:latin typeface="Arial" pitchFamily="34" charset="0"/>
                <a:cs typeface="Arial" pitchFamily="34" charset="0"/>
              </a:defRPr>
            </a:lvl1pPr>
            <a:lvl2pPr marL="457200" indent="-173038">
              <a:buClr>
                <a:srgbClr val="E64E1E"/>
              </a:buClr>
              <a:defRPr sz="1400">
                <a:solidFill>
                  <a:schemeClr val="tx1"/>
                </a:solidFill>
                <a:latin typeface="Arial" pitchFamily="34" charset="0"/>
                <a:cs typeface="Arial" pitchFamily="34" charset="0"/>
              </a:defRPr>
            </a:lvl2pPr>
            <a:lvl3pPr marL="914400" indent="-173038">
              <a:buClr>
                <a:srgbClr val="E64E1E"/>
              </a:buClr>
              <a:defRPr sz="1200">
                <a:solidFill>
                  <a:schemeClr val="tx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03156600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1222375"/>
            <a:ext cx="9144000" cy="0"/>
          </a:xfrm>
          <a:prstGeom prst="line">
            <a:avLst/>
          </a:prstGeom>
          <a:noFill/>
          <a:ln w="12700">
            <a:solidFill>
              <a:srgbClr val="E64E1E"/>
            </a:solidFill>
            <a:round/>
            <a:headEnd/>
            <a:tailEnd/>
          </a:ln>
          <a:extLst>
            <a:ext uri="{909E8E84-426E-40DD-AFC4-6F175D3DCCD1}">
              <a14:hiddenFill xmlns:a14="http://schemas.microsoft.com/office/drawing/2010/main">
                <a:noFill/>
              </a14:hiddenFill>
            </a:ext>
          </a:extLst>
        </p:spPr>
        <p:txBody>
          <a:bodyPr/>
          <a:lstStyle/>
          <a:p>
            <a:endParaRPr lang="en-US" dirty="0" smtClean="0">
              <a:solidFill>
                <a:prstClr val="black"/>
              </a:solidFill>
              <a:latin typeface="Arial" pitchFamily="34" charset="0"/>
              <a:cs typeface="Arial" pitchFamily="34" charset="0"/>
            </a:endParaRPr>
          </a:p>
        </p:txBody>
      </p:sp>
      <p:sp>
        <p:nvSpPr>
          <p:cNvPr id="2" name="Title 1"/>
          <p:cNvSpPr>
            <a:spLocks noGrp="1"/>
          </p:cNvSpPr>
          <p:nvPr>
            <p:ph type="title"/>
          </p:nvPr>
        </p:nvSpPr>
        <p:spPr>
          <a:xfrm>
            <a:off x="365852" y="82112"/>
            <a:ext cx="5111496" cy="990600"/>
          </a:xfrm>
          <a:prstGeom prst="rect">
            <a:avLst/>
          </a:prstGeom>
        </p:spPr>
        <p:txBody>
          <a:bodyPr anchor="b">
            <a:normAutofit/>
          </a:bodyPr>
          <a:lstStyle>
            <a:lvl1pPr algn="l">
              <a:defRPr sz="18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01168" y="1362456"/>
            <a:ext cx="5760720" cy="4361688"/>
          </a:xfrm>
          <a:prstGeom prst="rect">
            <a:avLst/>
          </a:prstGeom>
        </p:spPr>
        <p:txBody>
          <a:bodyPr>
            <a:normAutofit/>
          </a:bodyPr>
          <a:lstStyle>
            <a:lvl1pPr marL="173038" indent="-173038">
              <a:buClr>
                <a:srgbClr val="E64E1E"/>
              </a:buClr>
              <a:defRPr sz="1600">
                <a:solidFill>
                  <a:schemeClr val="tx1"/>
                </a:solidFill>
                <a:latin typeface="Arial" pitchFamily="34" charset="0"/>
                <a:cs typeface="Arial" pitchFamily="34" charset="0"/>
              </a:defRPr>
            </a:lvl1pPr>
            <a:lvl2pPr marL="512763" indent="-165100">
              <a:buClr>
                <a:srgbClr val="E64E1E"/>
              </a:buClr>
              <a:defRPr sz="1400">
                <a:solidFill>
                  <a:schemeClr val="tx1"/>
                </a:solidFill>
                <a:latin typeface="Arial" pitchFamily="34" charset="0"/>
                <a:cs typeface="Arial" pitchFamily="34" charset="0"/>
              </a:defRPr>
            </a:lvl2pPr>
            <a:lvl3pPr marL="858838" indent="-173038">
              <a:buClr>
                <a:srgbClr val="E64E1E"/>
              </a:buClr>
              <a:defRPr sz="1200">
                <a:solidFill>
                  <a:schemeClr val="tx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91375778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343428"/>
            <a:ext cx="7964424" cy="1243584"/>
          </a:xfrm>
          <a:prstGeom prst="rect">
            <a:avLst/>
          </a:prstGeom>
        </p:spPr>
        <p:txBody>
          <a:bodyPr anchor="b">
            <a:noAutofit/>
          </a:bodyPr>
          <a:lstStyle>
            <a:lvl1pPr algn="r">
              <a:defRPr sz="4000" b="0" baseline="0">
                <a:solidFill>
                  <a:srgbClr val="E20000"/>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
        <p:nvSpPr>
          <p:cNvPr id="8" name="Line 2"/>
          <p:cNvSpPr>
            <a:spLocks noChangeShapeType="1"/>
          </p:cNvSpPr>
          <p:nvPr userDrawn="1"/>
        </p:nvSpPr>
        <p:spPr bwMode="auto">
          <a:xfrm>
            <a:off x="0" y="4587012"/>
            <a:ext cx="7972148" cy="0"/>
          </a:xfrm>
          <a:prstGeom prst="line">
            <a:avLst/>
          </a:prstGeom>
          <a:noFill/>
          <a:ln w="12700">
            <a:solidFill>
              <a:schemeClr val="bg1">
                <a:lumMod val="50000"/>
              </a:schemeClr>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311550138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8612" y="4946904"/>
            <a:ext cx="5111496" cy="740664"/>
          </a:xfrm>
          <a:prstGeom prst="rect">
            <a:avLst/>
          </a:prstGeom>
        </p:spPr>
        <p:txBody>
          <a:bodyPr anchor="b">
            <a:normAutofit/>
          </a:bodyPr>
          <a:lstStyle>
            <a:lvl1pPr algn="l">
              <a:defRPr sz="2000" b="0">
                <a:solidFill>
                  <a:srgbClr val="CC0000"/>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3234530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572" y="91348"/>
            <a:ext cx="5111496" cy="990600"/>
          </a:xfrm>
          <a:prstGeom prst="rect">
            <a:avLst/>
          </a:prstGeom>
        </p:spPr>
        <p:txBody>
          <a:bodyPr anchor="b">
            <a:normAutofit/>
          </a:bodyPr>
          <a:lstStyle>
            <a:lvl1pPr algn="l">
              <a:defRPr sz="2000" b="0">
                <a:solidFill>
                  <a:srgbClr val="111111"/>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365631"/>
            <a:ext cx="5760720" cy="4361688"/>
          </a:xfrm>
          <a:prstGeom prst="rect">
            <a:avLst/>
          </a:prstGeom>
        </p:spPr>
        <p:txBody>
          <a:bodyPr>
            <a:noAutofit/>
          </a:bodyPr>
          <a:lstStyle>
            <a:lvl1pPr marL="173038" indent="-173038">
              <a:lnSpc>
                <a:spcPts val="2600"/>
              </a:lnSpc>
              <a:buClr>
                <a:srgbClr val="CC0000"/>
              </a:buClr>
              <a:defRPr sz="1800">
                <a:solidFill>
                  <a:srgbClr val="111111"/>
                </a:solidFill>
                <a:latin typeface="Arial" pitchFamily="34" charset="0"/>
                <a:cs typeface="Arial" pitchFamily="34" charset="0"/>
              </a:defRPr>
            </a:lvl1pPr>
            <a:lvl2pPr marL="512763" indent="-165100">
              <a:lnSpc>
                <a:spcPts val="2600"/>
              </a:lnSpc>
              <a:buClr>
                <a:srgbClr val="CC0000"/>
              </a:buClr>
              <a:defRPr sz="1500">
                <a:solidFill>
                  <a:srgbClr val="111111"/>
                </a:solidFill>
                <a:latin typeface="Arial" pitchFamily="34" charset="0"/>
                <a:cs typeface="Arial" pitchFamily="34" charset="0"/>
              </a:defRPr>
            </a:lvl2pPr>
            <a:lvl3pPr marL="858838" indent="-173038">
              <a:lnSpc>
                <a:spcPts val="2600"/>
              </a:lnSpc>
              <a:buClr>
                <a:srgbClr val="CC0000"/>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Line 2"/>
          <p:cNvSpPr>
            <a:spLocks noChangeShapeType="1"/>
          </p:cNvSpPr>
          <p:nvPr userDrawn="1"/>
        </p:nvSpPr>
        <p:spPr bwMode="auto">
          <a:xfrm>
            <a:off x="0" y="1222375"/>
            <a:ext cx="9144000" cy="0"/>
          </a:xfrm>
          <a:prstGeom prst="line">
            <a:avLst/>
          </a:prstGeom>
          <a:noFill/>
          <a:ln w="12700">
            <a:solidFill>
              <a:srgbClr val="CC0000"/>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200132144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572" y="91348"/>
            <a:ext cx="5111496" cy="990600"/>
          </a:xfrm>
          <a:prstGeom prst="rect">
            <a:avLst/>
          </a:prstGeom>
        </p:spPr>
        <p:txBody>
          <a:bodyPr anchor="b">
            <a:normAutofit/>
          </a:bodyPr>
          <a:lstStyle>
            <a:lvl1pPr algn="l">
              <a:defRPr sz="2000" b="0">
                <a:solidFill>
                  <a:srgbClr val="111111"/>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365631"/>
            <a:ext cx="8027573" cy="4361688"/>
          </a:xfrm>
          <a:prstGeom prst="rect">
            <a:avLst/>
          </a:prstGeom>
        </p:spPr>
        <p:txBody>
          <a:bodyPr>
            <a:noAutofit/>
          </a:bodyPr>
          <a:lstStyle>
            <a:lvl1pPr marL="173038" indent="-173038">
              <a:lnSpc>
                <a:spcPts val="2600"/>
              </a:lnSpc>
              <a:buClr>
                <a:srgbClr val="CC0000"/>
              </a:buClr>
              <a:defRPr sz="1800">
                <a:solidFill>
                  <a:srgbClr val="111111"/>
                </a:solidFill>
                <a:latin typeface="Arial" pitchFamily="34" charset="0"/>
                <a:cs typeface="Arial" pitchFamily="34" charset="0"/>
              </a:defRPr>
            </a:lvl1pPr>
            <a:lvl2pPr marL="512763" indent="-165100">
              <a:lnSpc>
                <a:spcPts val="2600"/>
              </a:lnSpc>
              <a:buClr>
                <a:srgbClr val="CC0000"/>
              </a:buClr>
              <a:defRPr sz="1500">
                <a:solidFill>
                  <a:srgbClr val="111111"/>
                </a:solidFill>
                <a:latin typeface="Arial" pitchFamily="34" charset="0"/>
                <a:cs typeface="Arial" pitchFamily="34" charset="0"/>
              </a:defRPr>
            </a:lvl2pPr>
            <a:lvl3pPr marL="858838" indent="-173038">
              <a:lnSpc>
                <a:spcPts val="2600"/>
              </a:lnSpc>
              <a:buClr>
                <a:srgbClr val="CC0000"/>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Line 2"/>
          <p:cNvSpPr>
            <a:spLocks noChangeShapeType="1"/>
          </p:cNvSpPr>
          <p:nvPr userDrawn="1"/>
        </p:nvSpPr>
        <p:spPr bwMode="auto">
          <a:xfrm>
            <a:off x="0" y="1222375"/>
            <a:ext cx="9144000" cy="0"/>
          </a:xfrm>
          <a:prstGeom prst="line">
            <a:avLst/>
          </a:prstGeom>
          <a:noFill/>
          <a:ln w="12700">
            <a:solidFill>
              <a:srgbClr val="CC0000"/>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173700149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572" y="91348"/>
            <a:ext cx="5111496" cy="990600"/>
          </a:xfrm>
          <a:prstGeom prst="rect">
            <a:avLst/>
          </a:prstGeom>
        </p:spPr>
        <p:txBody>
          <a:bodyPr anchor="b">
            <a:normAutofit/>
          </a:bodyPr>
          <a:lstStyle>
            <a:lvl1pPr algn="l">
              <a:defRPr sz="2000" b="0">
                <a:solidFill>
                  <a:srgbClr val="111111"/>
                </a:solidFill>
                <a:latin typeface="Arial Narrow" panose="020B0606020202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6652" y="1365631"/>
            <a:ext cx="5760720" cy="4361688"/>
          </a:xfrm>
          <a:prstGeom prst="rect">
            <a:avLst/>
          </a:prstGeom>
        </p:spPr>
        <p:txBody>
          <a:bodyPr>
            <a:noAutofit/>
          </a:bodyPr>
          <a:lstStyle>
            <a:lvl1pPr marL="173038" indent="-173038">
              <a:lnSpc>
                <a:spcPts val="2600"/>
              </a:lnSpc>
              <a:buClr>
                <a:srgbClr val="CC0000"/>
              </a:buClr>
              <a:defRPr sz="1800">
                <a:solidFill>
                  <a:srgbClr val="111111"/>
                </a:solidFill>
                <a:latin typeface="Arial" pitchFamily="34" charset="0"/>
                <a:cs typeface="Arial" pitchFamily="34" charset="0"/>
              </a:defRPr>
            </a:lvl1pPr>
            <a:lvl2pPr marL="512763" indent="-165100">
              <a:lnSpc>
                <a:spcPts val="2600"/>
              </a:lnSpc>
              <a:buClr>
                <a:srgbClr val="CC0000"/>
              </a:buClr>
              <a:defRPr sz="1500">
                <a:solidFill>
                  <a:srgbClr val="111111"/>
                </a:solidFill>
                <a:latin typeface="Arial" pitchFamily="34" charset="0"/>
                <a:cs typeface="Arial" pitchFamily="34" charset="0"/>
              </a:defRPr>
            </a:lvl2pPr>
            <a:lvl3pPr marL="858838" indent="-173038">
              <a:lnSpc>
                <a:spcPts val="2600"/>
              </a:lnSpc>
              <a:buClr>
                <a:srgbClr val="CC0000"/>
              </a:buClr>
              <a:defRPr sz="13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Line 2"/>
          <p:cNvSpPr>
            <a:spLocks noChangeShapeType="1"/>
          </p:cNvSpPr>
          <p:nvPr userDrawn="1"/>
        </p:nvSpPr>
        <p:spPr bwMode="auto">
          <a:xfrm>
            <a:off x="1" y="1222375"/>
            <a:ext cx="5486400" cy="0"/>
          </a:xfrm>
          <a:prstGeom prst="line">
            <a:avLst/>
          </a:prstGeom>
          <a:noFill/>
          <a:ln w="12700">
            <a:solidFill>
              <a:srgbClr val="CC0000"/>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254397403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1222375"/>
            <a:ext cx="9144000" cy="0"/>
          </a:xfrm>
          <a:prstGeom prst="line">
            <a:avLst/>
          </a:prstGeom>
          <a:noFill/>
          <a:ln w="12700">
            <a:solidFill>
              <a:srgbClr val="CC0000"/>
            </a:solidFill>
            <a:round/>
            <a:headEnd/>
            <a:tailEnd/>
          </a:ln>
          <a:effectLst/>
        </p:spPr>
        <p:txBody>
          <a:bodyPr/>
          <a:lstStyle/>
          <a:p>
            <a:pPr fontAlgn="auto">
              <a:spcBef>
                <a:spcPts val="0"/>
              </a:spcBef>
              <a:spcAft>
                <a:spcPts val="0"/>
              </a:spcAft>
              <a:defRPr/>
            </a:pPr>
            <a:endParaRPr lang="en-US" dirty="0">
              <a:solidFill>
                <a:prstClr val="black"/>
              </a:solidFill>
              <a:latin typeface="Arial" panose="020B0604020202020204" pitchFamily="34" charset="0"/>
            </a:endParaRPr>
          </a:p>
        </p:txBody>
      </p:sp>
      <p:sp>
        <p:nvSpPr>
          <p:cNvPr id="2" name="Title 1"/>
          <p:cNvSpPr>
            <a:spLocks noGrp="1"/>
          </p:cNvSpPr>
          <p:nvPr>
            <p:ph type="title"/>
          </p:nvPr>
        </p:nvSpPr>
        <p:spPr>
          <a:xfrm>
            <a:off x="5963452" y="624840"/>
            <a:ext cx="3329404" cy="457108"/>
          </a:xfrm>
          <a:prstGeom prst="rect">
            <a:avLst/>
          </a:prstGeom>
        </p:spPr>
        <p:txBody>
          <a:bodyPr anchor="b">
            <a:normAutofit/>
          </a:bodyPr>
          <a:lstStyle>
            <a:lvl1pPr algn="l">
              <a:defRPr sz="1700" b="1">
                <a:solidFill>
                  <a:srgbClr val="11111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789532" y="1362459"/>
            <a:ext cx="3354468" cy="4361688"/>
          </a:xfrm>
          <a:prstGeom prst="rect">
            <a:avLst/>
          </a:prstGeom>
        </p:spPr>
        <p:txBody>
          <a:bodyPr>
            <a:normAutofit/>
          </a:bodyPr>
          <a:lstStyle>
            <a:lvl1pPr marL="173038" indent="-173038">
              <a:lnSpc>
                <a:spcPts val="2000"/>
              </a:lnSpc>
              <a:buClr>
                <a:srgbClr val="CC0000"/>
              </a:buClr>
              <a:defRPr sz="1500">
                <a:solidFill>
                  <a:srgbClr val="111111"/>
                </a:solidFill>
                <a:latin typeface="Arial" pitchFamily="34" charset="0"/>
                <a:cs typeface="Arial" pitchFamily="34" charset="0"/>
              </a:defRPr>
            </a:lvl1pPr>
            <a:lvl2pPr marL="512763" indent="-165100">
              <a:lnSpc>
                <a:spcPts val="2000"/>
              </a:lnSpc>
              <a:buClr>
                <a:srgbClr val="CC0000"/>
              </a:buClr>
              <a:defRPr sz="1300">
                <a:solidFill>
                  <a:srgbClr val="111111"/>
                </a:solidFill>
                <a:latin typeface="Arial" pitchFamily="34" charset="0"/>
                <a:cs typeface="Arial" pitchFamily="34" charset="0"/>
              </a:defRPr>
            </a:lvl2pPr>
            <a:lvl3pPr marL="858838" indent="-173038">
              <a:lnSpc>
                <a:spcPts val="2000"/>
              </a:lnSpc>
              <a:buClr>
                <a:srgbClr val="CC0000"/>
              </a:buClr>
              <a:defRPr sz="1200">
                <a:solidFill>
                  <a:srgbClr val="111111"/>
                </a:solidFill>
                <a:latin typeface="Arial" pitchFamily="34" charset="0"/>
                <a:cs typeface="Arial" pitchFamily="34" charset="0"/>
              </a:defRPr>
            </a:lvl3pPr>
            <a:lvl4pPr>
              <a:defRPr sz="1500">
                <a:latin typeface="Univers" pitchFamily="34" charset="0"/>
              </a:defRPr>
            </a:lvl4pPr>
            <a:lvl5pPr>
              <a:defRPr sz="1500">
                <a:latin typeface="Univer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950082264"/>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5943600"/>
          </a:xfrm>
          <a:prstGeom prst="rect">
            <a:avLst/>
          </a:prstGeom>
          <a:solidFill>
            <a:srgbClr val="80BB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Arial" panose="020B0604020202020204" pitchFamily="34" charset="0"/>
            </a:endParaRPr>
          </a:p>
        </p:txBody>
      </p:sp>
      <p:sp>
        <p:nvSpPr>
          <p:cNvPr id="2" name="Title 1"/>
          <p:cNvSpPr>
            <a:spLocks noGrp="1"/>
          </p:cNvSpPr>
          <p:nvPr>
            <p:ph type="ctrTitle"/>
          </p:nvPr>
        </p:nvSpPr>
        <p:spPr>
          <a:xfrm>
            <a:off x="1179576" y="1884033"/>
            <a:ext cx="6784848" cy="1243584"/>
          </a:xfrm>
          <a:prstGeom prst="rect">
            <a:avLst/>
          </a:prstGeom>
        </p:spPr>
        <p:txBody>
          <a:bodyPr anchor="b">
            <a:noAutofit/>
          </a:bodyPr>
          <a:lstStyle>
            <a:lvl1pPr algn="ctr">
              <a:defRPr sz="2800" b="1" baseline="0">
                <a:solidFill>
                  <a:srgbClr val="FFFFFF"/>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68880" y="3127616"/>
            <a:ext cx="4279392" cy="1518920"/>
          </a:xfrm>
          <a:prstGeom prst="rect">
            <a:avLst/>
          </a:prstGeom>
        </p:spPr>
        <p:txBody>
          <a:bodyPr>
            <a:normAutofit/>
          </a:bodyPr>
          <a:lstStyle>
            <a:lvl1pPr marL="0" indent="0" algn="ctr">
              <a:buNone/>
              <a:defRPr sz="1800">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13389226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3399150"/>
      </p:ext>
    </p:extLst>
  </p:cSld>
  <p:clrMap bg1="lt1" tx1="dk1" bg2="lt2" tx2="dk2" accent1="accent1" accent2="accent2" accent3="accent3" accent4="accent4" accent5="accent5" accent6="accent6" hlink="hlink" folHlink="folHlink"/>
  <p:sldLayoutIdLst>
    <p:sldLayoutId id="2147485126" r:id="rId1"/>
    <p:sldLayoutId id="2147485127" r:id="rId2"/>
    <p:sldLayoutId id="2147485184" r:id="rId3"/>
    <p:sldLayoutId id="2147485128" r:id="rId4"/>
    <p:sldLayoutId id="2147485129" r:id="rId5"/>
    <p:sldLayoutId id="2147485185" r:id="rId6"/>
    <p:sldLayoutId id="2147485183" r:id="rId7"/>
    <p:sldLayoutId id="2147485130" r:id="rId8"/>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189145"/>
      </p:ext>
    </p:extLst>
  </p:cSld>
  <p:clrMap bg1="lt1" tx1="dk1" bg2="lt2" tx2="dk2" accent1="accent1" accent2="accent2" accent3="accent3" accent4="accent4" accent5="accent5" accent6="accent6" hlink="hlink" folHlink="folHlink"/>
  <p:sldLayoutIdLst>
    <p:sldLayoutId id="2147485147" r:id="rId1"/>
    <p:sldLayoutId id="2147485148" r:id="rId2"/>
    <p:sldLayoutId id="2147485149" r:id="rId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8867140"/>
      </p:ext>
    </p:extLst>
  </p:cSld>
  <p:clrMap bg1="lt1" tx1="dk1" bg2="lt2" tx2="dk2" accent1="accent1" accent2="accent2" accent3="accent3" accent4="accent4" accent5="accent5" accent6="accent6" hlink="hlink" folHlink="folHlink"/>
  <p:sldLayoutIdLst>
    <p:sldLayoutId id="2147485152" r:id="rId1"/>
    <p:sldLayoutId id="2147485153" r:id="rId2"/>
    <p:sldLayoutId id="2147485154" r:id="rId3"/>
    <p:sldLayoutId id="2147485169" r:id="rId4"/>
    <p:sldLayoutId id="2147485170" r:id="rId5"/>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954891"/>
      </p:ext>
    </p:extLst>
  </p:cSld>
  <p:clrMap bg1="lt1" tx1="dk1" bg2="lt2" tx2="dk2" accent1="accent1" accent2="accent2" accent3="accent3" accent4="accent4" accent5="accent5" accent6="accent6" hlink="hlink" folHlink="folHlink"/>
  <p:sldLayoutIdLst>
    <p:sldLayoutId id="2147485156" r:id="rId1"/>
    <p:sldLayoutId id="2147485157" r:id="rId2"/>
    <p:sldLayoutId id="2147485158" r:id="rId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1816456"/>
      </p:ext>
    </p:extLst>
  </p:cSld>
  <p:clrMap bg1="lt1" tx1="dk1" bg2="lt2" tx2="dk2" accent1="accent1" accent2="accent2" accent3="accent3" accent4="accent4" accent5="accent5" accent6="accent6" hlink="hlink" folHlink="folHlink"/>
  <p:sldLayoutIdLst>
    <p:sldLayoutId id="2147485160" r:id="rId1"/>
    <p:sldLayoutId id="2147485161" r:id="rId2"/>
    <p:sldLayoutId id="2147485162" r:id="rId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368998"/>
      </p:ext>
    </p:extLst>
  </p:cSld>
  <p:clrMap bg1="lt1" tx1="dk1" bg2="lt2" tx2="dk2" accent1="accent1" accent2="accent2" accent3="accent3" accent4="accent4" accent5="accent5" accent6="accent6" hlink="hlink" folHlink="folHlink"/>
  <p:sldLayoutIdLst>
    <p:sldLayoutId id="2147485176" r:id="rId1"/>
    <p:sldLayoutId id="2147485177" r:id="rId2"/>
    <p:sldLayoutId id="2147485178" r:id="rId3"/>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5673271"/>
      </p:ext>
    </p:extLst>
  </p:cSld>
  <p:clrMap bg1="lt1" tx1="dk1" bg2="lt2" tx2="dk2" accent1="accent1" accent2="accent2" accent3="accent3" accent4="accent4" accent5="accent5" accent6="accent6" hlink="hlink" folHlink="folHlink"/>
  <p:sldLayoutIdLst>
    <p:sldLayoutId id="2147485180" r:id="rId1"/>
    <p:sldLayoutId id="2147485181" r:id="rId2"/>
    <p:sldLayoutId id="2147485182" r:id="rId3"/>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2999" y="1139368"/>
            <a:ext cx="7206699" cy="2213431"/>
          </a:xfrm>
        </p:spPr>
        <p:txBody>
          <a:bodyPr>
            <a:normAutofit/>
          </a:bodyPr>
          <a:lstStyle/>
          <a:p>
            <a:r>
              <a:rPr lang="en-US" sz="2800" dirty="0" smtClean="0">
                <a:solidFill>
                  <a:prstClr val="black">
                    <a:lumMod val="85000"/>
                    <a:lumOff val="15000"/>
                  </a:prstClr>
                </a:solidFill>
                <a:latin typeface="Arial Narrow" panose="020B0606020202030204" pitchFamily="34" charset="0"/>
              </a:rPr>
              <a:t>BRAZOSPORT </a:t>
            </a:r>
            <a:r>
              <a:rPr lang="en-US" sz="2800" dirty="0">
                <a:solidFill>
                  <a:prstClr val="black">
                    <a:lumMod val="85000"/>
                    <a:lumOff val="15000"/>
                  </a:prstClr>
                </a:solidFill>
                <a:latin typeface="Arial Narrow" panose="020B0606020202030204" pitchFamily="34" charset="0"/>
              </a:rPr>
              <a:t>INDEPENDENT SCHOOL DISTRICT</a:t>
            </a:r>
            <a:endParaRPr lang="en-US" dirty="0" smtClean="0"/>
          </a:p>
          <a:p>
            <a:r>
              <a:rPr lang="en-US" dirty="0" smtClean="0">
                <a:solidFill>
                  <a:srgbClr val="E20000"/>
                </a:solidFill>
              </a:rPr>
              <a:t>Long Range Facilities Planning Committee</a:t>
            </a:r>
          </a:p>
          <a:p>
            <a:r>
              <a:rPr lang="en-US" dirty="0" smtClean="0">
                <a:solidFill>
                  <a:srgbClr val="E20000"/>
                </a:solidFill>
              </a:rPr>
              <a:t>2014 Bond Program</a:t>
            </a:r>
          </a:p>
          <a:p>
            <a:r>
              <a:rPr lang="en-US" dirty="0" smtClean="0">
                <a:solidFill>
                  <a:srgbClr val="E20000"/>
                </a:solidFill>
              </a:rPr>
              <a:t>Meeting #1</a:t>
            </a:r>
          </a:p>
          <a:p>
            <a:endParaRPr lang="en-US" dirty="0">
              <a:solidFill>
                <a:srgbClr val="E20000"/>
              </a:solidFill>
            </a:endParaRPr>
          </a:p>
          <a:p>
            <a:r>
              <a:rPr lang="en-US" dirty="0" smtClean="0">
                <a:solidFill>
                  <a:srgbClr val="E20000"/>
                </a:solidFill>
              </a:rPr>
              <a:t>March 27, 2014</a:t>
            </a:r>
            <a:endParaRPr lang="en-US" dirty="0">
              <a:solidFill>
                <a:srgbClr val="E20000"/>
              </a:solidFill>
            </a:endParaRPr>
          </a:p>
        </p:txBody>
      </p:sp>
      <p:cxnSp>
        <p:nvCxnSpPr>
          <p:cNvPr id="7" name="Straight Connector 6"/>
          <p:cNvCxnSpPr/>
          <p:nvPr/>
        </p:nvCxnSpPr>
        <p:spPr>
          <a:xfrm>
            <a:off x="673100" y="1612900"/>
            <a:ext cx="8470900" cy="0"/>
          </a:xfrm>
          <a:prstGeom prst="line">
            <a:avLst/>
          </a:prstGeom>
          <a:ln>
            <a:solidFill>
              <a:srgbClr val="E20000"/>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196" y="3890865"/>
            <a:ext cx="4850407" cy="137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260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a:t>Perception can be more powerful than </a:t>
            </a:r>
            <a:r>
              <a:rPr lang="en-US" dirty="0" smtClean="0"/>
              <a:t>FACTS.</a:t>
            </a:r>
          </a:p>
          <a:p>
            <a:r>
              <a:rPr lang="en-US" dirty="0" smtClean="0"/>
              <a:t>The </a:t>
            </a:r>
            <a:r>
              <a:rPr lang="en-US" dirty="0"/>
              <a:t>best way to change </a:t>
            </a:r>
            <a:r>
              <a:rPr lang="en-US" dirty="0" smtClean="0"/>
              <a:t>perception </a:t>
            </a:r>
            <a:r>
              <a:rPr lang="en-US" dirty="0"/>
              <a:t>is to </a:t>
            </a:r>
            <a:r>
              <a:rPr lang="en-US" dirty="0" smtClean="0"/>
              <a:t>COMMUNICATE facts effectively.</a:t>
            </a:r>
          </a:p>
          <a:p>
            <a:r>
              <a:rPr lang="en-US" dirty="0" smtClean="0"/>
              <a:t>TRANSPARENCY is the best way to avoid the rumor mill.</a:t>
            </a:r>
          </a:p>
          <a:p>
            <a:pPr lvl="1"/>
            <a:r>
              <a:rPr lang="en-US" dirty="0" smtClean="0"/>
              <a:t>Post every meeting’s agenda and schedule in advance</a:t>
            </a:r>
          </a:p>
          <a:p>
            <a:pPr lvl="1"/>
            <a:r>
              <a:rPr lang="en-US" dirty="0" smtClean="0"/>
              <a:t>Post minutes from every meeting within 48 hours</a:t>
            </a:r>
          </a:p>
          <a:p>
            <a:pPr lvl="1"/>
            <a:endParaRPr lang="en-US" dirty="0"/>
          </a:p>
          <a:p>
            <a:pPr lvl="1"/>
            <a:endParaRPr lang="en-US" dirty="0" smtClean="0"/>
          </a:p>
        </p:txBody>
      </p:sp>
      <p:sp>
        <p:nvSpPr>
          <p:cNvPr id="4" name="Rectangle 3"/>
          <p:cNvSpPr/>
          <p:nvPr/>
        </p:nvSpPr>
        <p:spPr>
          <a:xfrm>
            <a:off x="1411941" y="1707777"/>
            <a:ext cx="5446059" cy="369332"/>
          </a:xfrm>
          <a:prstGeom prst="rect">
            <a:avLst/>
          </a:prstGeom>
        </p:spPr>
        <p:txBody>
          <a:bodyPr wrap="square">
            <a:spAutoFit/>
          </a:bodyPr>
          <a:lstStyle/>
          <a:p>
            <a:r>
              <a:rPr lang="en-US" dirty="0" smtClean="0"/>
              <a:t> </a:t>
            </a:r>
            <a:endParaRPr lang="en-US" dirty="0"/>
          </a:p>
        </p:txBody>
      </p:sp>
    </p:spTree>
    <p:extLst>
      <p:ext uri="{BB962C8B-B14F-4D97-AF65-F5344CB8AC3E}">
        <p14:creationId xmlns:p14="http://schemas.microsoft.com/office/powerpoint/2010/main" val="7812332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descr="http://3.bp.blogspot.com/-1zaMts3_1y0/UT1I9QYg-QI/AAAAAAAANa0/x4exXzSYW8U/s1600/facebook_twitter_logo_comb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582" y="4490246"/>
            <a:ext cx="1897174" cy="142288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a:xfrm>
            <a:off x="376652" y="1365631"/>
            <a:ext cx="6077827" cy="4361688"/>
          </a:xfrm>
        </p:spPr>
        <p:txBody>
          <a:bodyPr/>
          <a:lstStyle/>
          <a:p>
            <a:r>
              <a:rPr lang="en-US" dirty="0" smtClean="0"/>
              <a:t>District communication tools:</a:t>
            </a:r>
            <a:endParaRPr lang="en-US" dirty="0"/>
          </a:p>
          <a:p>
            <a:pPr lvl="1"/>
            <a:r>
              <a:rPr lang="en-US" dirty="0" smtClean="0"/>
              <a:t>Website</a:t>
            </a:r>
            <a:endParaRPr lang="en-US" dirty="0"/>
          </a:p>
          <a:p>
            <a:pPr lvl="1"/>
            <a:r>
              <a:rPr lang="en-US" dirty="0" smtClean="0"/>
              <a:t>Communication Network(s)</a:t>
            </a:r>
            <a:endParaRPr lang="en-US" dirty="0"/>
          </a:p>
          <a:p>
            <a:pPr lvl="1"/>
            <a:r>
              <a:rPr lang="en-US" dirty="0"/>
              <a:t>Superintendent visibility </a:t>
            </a:r>
            <a:r>
              <a:rPr lang="en-US" dirty="0" smtClean="0"/>
              <a:t>–Campus visits, attending various athletic events, musical and theater performances, etc.</a:t>
            </a:r>
          </a:p>
          <a:p>
            <a:pPr lvl="1"/>
            <a:r>
              <a:rPr lang="en-US" dirty="0" smtClean="0"/>
              <a:t>Press releases and newspaper advertisements – School Messenger</a:t>
            </a:r>
          </a:p>
          <a:p>
            <a:pPr lvl="1"/>
            <a:r>
              <a:rPr lang="en-US" dirty="0" smtClean="0"/>
              <a:t>Managing Social media – Twitter/Facebook</a:t>
            </a:r>
          </a:p>
          <a:p>
            <a:pPr lvl="1"/>
            <a:r>
              <a:rPr lang="en-US" dirty="0" smtClean="0"/>
              <a:t>DEIC, CEIC, Leadership BISD, </a:t>
            </a:r>
            <a:r>
              <a:rPr lang="en-US" dirty="0" err="1" smtClean="0"/>
              <a:t>etc</a:t>
            </a:r>
            <a:endParaRPr lang="en-US" dirty="0" smtClean="0"/>
          </a:p>
          <a:p>
            <a:pPr lvl="1"/>
            <a:r>
              <a:rPr lang="en-US" dirty="0" smtClean="0"/>
              <a:t>Community meetings (</a:t>
            </a:r>
            <a:r>
              <a:rPr lang="en-US" dirty="0" err="1" smtClean="0"/>
              <a:t>ie</a:t>
            </a:r>
            <a:r>
              <a:rPr lang="en-US" dirty="0" smtClean="0"/>
              <a:t>. Chamber, Rotary, Churches, etc.)</a:t>
            </a:r>
            <a:endParaRPr lang="en-US" dirty="0"/>
          </a:p>
          <a:p>
            <a:pPr lvl="1"/>
            <a:r>
              <a:rPr lang="en-US" dirty="0" smtClean="0"/>
              <a:t>Board meetings</a:t>
            </a:r>
            <a:endParaRPr lang="en-US" dirty="0"/>
          </a:p>
        </p:txBody>
      </p:sp>
      <p:sp>
        <p:nvSpPr>
          <p:cNvPr id="4" name="AutoShape 7" descr="data:image/jpeg;base64,/9j/4AAQSkZJRgABAQAAAQABAAD/2wCEAAkGBwwPDQ8ODQ0PDQ0NDRANDA4MEA8ODA0NFBEWFxcRFBYYHTQgGBolGxQULTEhJSksLjowFx8/OzUsNygtLisBCgoKDg0OGxAQGzAkHCQvLCwsLCwyLCwsLCwsLCwsLCwsLCwsLCwsLCwsLCwsLCwsLCwsLCwsLCwsLCwsKywsLP/AABEIALcBEwMBEQACEQEDEQH/xAAcAAEAAgMBAQEAAAAAAAAAAAAAAQcEBQYDAgj/xABMEAABAgICCBIHBQgDAQAAAAAAAQIDBAUREhYhMVFxk9EGBxMUMzVBQlJTYXORsrPB0uEiMjSBgpKxVHKDoeMVFyNDZHSU8GKjpCT/xAAaAQEAAwEBAQAAAAAAAAAAAAAAAQMEAgUG/8QAMhEBAAIAAwcEAQEIAwEAAAAAAAECAxExBBITFCEyUTNBcaHwkRVSYWKxwdHhIkKBI//aAAwDAQACEQMRAD8AvEAAAAAAAABDnIiKqqiIl1VW4iIBp5rRVRkNanTTHKnFI6L1EUujAxJ9nE4lY92LbtRfHPyMXMdcri+HPGp5Ld6L45+Si5hyuL4ONTyW70Xxz8lFzDlcXwcankt3ovjn5KLmHK4vg41PJbvRfHPyUXMOVxfBxqeS3ei+OfkouYcri+DjU8lu9F8c/JRcw5XF8HGp5Ld6L45+Si5hyuL4ONTyW70Xxz8lFzDlcXwcankt3ovjn5KLmHK4vg41PJbvRfHPyUXMOVxfBxqeS3ei+OfkouYcri+DjU8lu1F8c/Ixcw5XF8HGp5TbtRfHPyMXMOVxfBxqeX1D0Z0W5atcK378KKidNiRy2L4TxaeW4k56BGbZQYrIrUvrDcjqsdV4qtW1e6MncTE6Mg5SAAAAAAAAAAAAAAAAAGo0RU/AkoaK/wBOK+vUoTVqc7lVdxvKW4WDOJPTRxe8VhWtIUpOz7l1V66nXWkNPRgM5Kt1cdanpUwqYemrLa021fMKjmJ6yq5flQ7m0ucnqsrAS+1qY1XORnKcjW8vgZ0+Y6hreXwM6fMdQ1vL4GdPmOoa3l8DOnzHUNby+BnT5jqGt5fAzp8x1DW8vgZ0+Y6hreXwM6fMdQ1vL4GdPmOoa3l8DOnzHURreXwM6fMZyGt5fA3p8xnInW8DA3p8xnIh8hCW8ipiVe8b0oyeCS8aC5IkF7kc285iq2InRfJnK3STrHWHYaGNGdm5sCdVEcq2LI9xrXLgel5F5UuYjFjbLl/yp+jRh4ufSztjEvAAAAAAAAAAAAAAAMakp1kvAiR4nqwmK5U3XLuNTlVak951Ss2tEQiZyjNUUaNFnJh8aMt1y1uqvNbuMbyJ/t09etYw65QxTM2nOWVGishNTc3GtTdGWY1ceciP3bFMDbnThOohy8DoAAAAAAAAAABUAAATUB9w4jm+q5UxXugjIbGVnUcti+47cXcXMczVMSielUVFe1Lu+ThJnESO20BU2seEstFdXFgNRYblvvg3ruFW3Er5UMG1YW7O9Gk/1acG+cZS60yLgAAAAAAAAAAAAAHEaZs6rYcCAi3IjnRX8qMqRE6Xfkht2OvWbKMeemTmZZiQ4aV3KksnY902T1UNTHjK9yuX3JgTAdxDl5kgAAAAAAAAAAAM+RoadjpXBloj2redVYsXE51SL0ldsWldZdRS06Q2CaDqU+zf9sHxFfNYXl1wr+C06lPs6ZWD4hzWF5OFbwm06lPs6ZWD4hzWF5OFbw1tJUbHlnpDmGWD3NR6JZNd6KqqV1tXCiltMSt4zq5tWa6sSo6ctrIxle2pV9JtxeVNxTiYyTD0oeOstSEF6XGrFa12DU3rYuT3V/kc4tYvhzDqk5WhbZ5DaAAAAAAAAAAAAAArnTGuz0u1b2ot/OK6v6Ho7H2SzY+sNJSbqof3lRO/uNFdVMtSWIAAAAAAAAAAD7gwnve1jGq971RrGtuq5y7iETMRGckdVlaG9B0CAjYky1saYv1OSuDCXAibq8q+6o83G2m1+lekNdMKI6zq6pDKtAAACt9Mj22H/at7R56Ox9k/LLj9zlDWpZMg6qIn/JFTv7iJTD2pG45jkvpX+SopFSVyIeK3gAAAAAAAAAAAAAK50w9sJfmWdq89HZPTn5ZsfuhoqW9RPvp9FNFVMtWWIAAAAAAAAAEgd7pcUQ2xdOPStyqsOXr3rUuOcnKq3PcuE8/a8TruR/604Nf+zuTEvAAAABW+mR7bD/tm9o89HY+yfllx+5yprUvaT2RuNfopFtEwyKT3nxdxFUyuNDxW6EgAAAAAAAAAAAAArnTD2wl+ZZ2rz0dk9Oflmx+6GipX1G/fT6KaKqZassQAAAAAAAVASBAF0UBLpCk5eGm9gQ6/vK1FVelVPFxZzvMt1IyrEM84dAADmqX0Zyku9YbGumIjVqfqdSQ2uTcVy31xVmnD2W94znoqtixDXfvBZ9kdlEzFnJT5c8ePDmtEtMJOx2xUhrCsYSQ7FXI6upzlrvf8jTg4XDrlmpvfenNqS9w9pPZG41+ikTomGRSW89/ccwmVxIeK3QkAAAAAAAAAAAAAFc6Ye2EvzLO1eejsnpz8s2P3Q0VK+o376fRTRVTLVliAAAAAAAEgADrwF3UfsELmmdVDxLd0t8aMg5SAarRTNvgyEeIxanoxGtVL7Ve5G1pypZFuBWLYkRLjEnKsyqFEPXYkgSSJA9pPZG41+ikW0Ie9I7z39xzCZXEh4rekAAAAAAAAAAAAAFV6aD3JSspU5UrgQq6luL/HeensXpz8sW0T/wA4aSm5pzITVqR38REu3N640UhXacmqZSLF9Zqt/NCzdc78PdkzDW89Pfc+pzlLreh6otd4JSAAASBlUbR8aZipBgtR0RUVyIqo1Kkv3VOL3ikZymtZtOUNxaXSfFMyrM5VzWH5WcGwuguk6tiZlWZxzWH5ODdZ0oxWwobXX2w2tXGjUQ8u05zm1Ro9iEgGq0TyUWYkosGEiOiPsLFFVGotURqrdXkRS3BtFbxMuLxM1yhwVplJ8UzKsN/NYXln4Nk2m0lxTMqwnmsLycGzVUtR8WUekOYsWPcxHolk1fRVVTcxKW4d4xIzqrtWa9Ja105DTdr+6hbFZcZw+pOdrisRG31W6q8ikWr0TFur0puK/wBCpyp6165gIw41LSvFLx4T0UgAAAAAAAAAAAAAqnTS21lOYhdu89PYvTn5Ytp74c/oi2FvOJ1XGnD1VX0c+XKgAly9cxED1bMREvPd71r+oyhO9L1Sdi4UXGidxG7Cd6X2lIRMDehc43U78vtKRXdYnuXyI3U77qdLics6TY2xqrhRVrrr3pm2uv8A8luBbO63TyW4AAAAAAAAqjTYT/74X9mztYh62w+nPz/hi2nucWbGdlUbszMa9VTm+jqurMpr+X8Xcc4fumy9EvHgvSSAAAAAAAAAAAAACqdNLbWU5iF27z09i9Ofli2nvhz+iLYW84nVcacPVVfRz5cqAJAkBUBIEgdXpYbaw+ZjdUy7Z6U/+NGz965zx28AAAAAAAAqnTX9vhf2jO1iHrbD6c/P+GLae5xZsZ2VR2zMxr1VOb6O66sumv5fxdxzh+5b2Xol48F6SQAAAAAAAAAAAAAVTppbaynMQu3eensXpz8sW098Of0RbCznE6rjTh6qr6OfLlSQJAIBIEgSQlttDFMaxm2zOpatYseywsrCuySquupSvGw+JTdzyWYd9y2btP3p/wBAv+R+mY/2f/N9f7X81/BC6adz2Bf8j9Mfs/8Am+v9nNfwWHLRbOGx9VVmxr6r9VaV1HnzGU5NUPUhIBrdENKazlIkzqeq6lYehZWFlZPa2/UtXrYCzCw+JeKuL23a5uM/ej/QL/kfpm39n/zfX+1HM/wP3oJ9g/8AR+mP2f8AzfX+zmf4OV0V09+0JhkbUtRsIKQrGz1SupznV11JwvyNeBg8Ku7nmoxL785tNUXOGTRyfxmY16qnN9E11ZdMfy/i7jnD902Xm28eC9JIAAAAAAAAAAAAAKp00ttZTmIXbvPT2L05+WLaO+Gg0Q7E3nE6rjTTVVfRz5cqSBIACaiEpJEgSBIEOS4uJSR+hqM9ng8zD6iHz1+6XqxoyTlIBzmmHtTM/g9uw0bJ60fnsqxuyVMHtPPSgSmoCUQDJo/ZmY16qnN9E11ZVL7z4u45w/d1PsvNt5MR4L0YSAAAAAAAAAAAAACqdNHbWU5iF27z09i9Ofli2jvhoNEGxN5xOq404eqq+jQFypIEgAlIE1ASBJIBI68uID9C0Z7PB5mH1EPnr90vUjRknKQDnNMLamZ/B7Zho2T1o/PZVjdkqZPaYEogH0BIGRIbKzGvVU5vo6jVlUvvPi7jnD90z7LybeTEeC9GEgAAAAAAAAAAAAAqrTR21lOYhdu89TYvTn5Yto74c/og2JvOJ1XGnD1VX0aEtVJCUgTUAAkCQJJSkgQ68uIkl+hKN9ng8zD6iHz1+6XqRoyTlIBzumFtVM/g9sw0bJ60fnsqxuyVNIh7TAkCQJqCWRIbKzGv0U5vomNWVS28+LuOcP3TPsvFt5MR4L0YSAAAAAAAAAAAAACqtNHbSV5iF27z09i9Ofn+zFtHfDQaINibzidVxpw9VV9GhQtVpJEgSAAklKQJqIAA5Li4gS/QdG+zweZh9RD5+/dL1I0ZJykA53TB2qmfwe2YaNk9aPz2VY3ZKmz2mBKASEpAyJHZW+/6Kc30TGrJpbefF3HOGm3svFt5MR4L0YSAAAAAAAAAAAAACq9NHbSU5iF2zz1Ni9Ofn+zFtHfDn6f2JvOJ1XGnD1VX0aItVpQCQJEASlIEkCQJAh15cQJ0foKjfZ4PMw+oh8/ful6kaMk5SAc7pgbVTP4XbMNOyetH57KsbslTh7LCkCQJA95HZW41+inN9ExqyaW3nxdxxhpt7LxbeTEeE9GEgAAAAAAAAAAAAAqvTQ20leYh9u89TYvTn5/sxbR3w5+ntibzidVxpw9VV9GkLVYBIEkpAJIEgSBISh15cQJfoGjfZ4PMw+qh8/ful6caMk5SAc9pgbVTP4XbMNGyetX89lWN2Sp09phAJAAe8jsrca/RTm+iY1ZNLbz4u45w/dNvZeLbyYjwXowkAAAAAAAAAAAAAFV6adykpV63tQZ+UZyr9UPU2L05+f7MW0d8NHTTK4KrwXI73Xu80U1V20aAuVJJEhKSAAkCQJCU1AHJcUkX/Rvs8HmYfVQ+et3S9ONGScpAOe0f7VTP4XbMNOyetH57KsbslTx7LCAAAGTRza4iLwUVe7vOb6Jrq96UuuhtS+tdXvVEQ4ppMpleKHhPRSAAAAAAAAAAAAACvtN2j1dBl5lErSE90GJVuNiVK1ellXxIb9gvlaa+WXaa9IlysnESLBSyu1pYPTlqqX/eU2TGUqYnOGimZdYb1avwrhbhLqznCuYyeR0hJAASBIE1BKUQD6QCH3lJF/Ub7PB5mH1UPnrd0vTjRknKQDntH+1Uz+F2zDTsnrR+eyrG7JU8e0whAAANtIQLBta+s66vIm4hTe2cu4h60HLLNUnAY261IrXuwJDhrZLXjq/NCMW3Dwpn86ppG9eIXOeI3gAAAAAAAAAAAAAMSlZCHMy8WXi+pGYrFVL7V3HJyotSpiOqXmlotHs5tWLRlKko8CPR81El46eqtTqvVezexG8i50voe3Foxab1Xn5TS2Us6PBhxmJdrS+xzb6YjmJmsusolp5ij4rN7Zt4TLvSl9C2LxLiazDGOnIBISlAPpAJAASEs9tNTyIiJOTKIiVIiR4qIiYL5xwsP92P0h1v28vr9tz/ANtmv8iLnI4OH+7H6Qb9vKf23P8A22Zy8XOTwsP92P0g37eXnHpWbiNVkSajxGOqsmRI0R7FqWtK0Var6Exh0ic4iP0hE3mdZYlZ0grA+4cJ7vVaq4r3SRMxGpk2MrIo30n3XJeTcQqtfPR3EZPmkJtERWNW7ecvBTBjJpT3RMu+0uqAdLwlmYzbGNMNRGNX1ocC+leBXLUtXInKedtmNF7btdI/q1YGHuxnLsjGvAAAAAAAAAAAAAAANJon0NS9IQrGJ6EZleoxmpW9i4F4TV3U+i3S7Bx7YU9NPCvEw4vCqqUoekKNeuqs/hKtyK2t8u/371eRalxnq0xcPFjpr9sVqWpq+YVLQ19ZFavJ6SZyZw5ItD217Lrfe1cbVzEbtk5wjXctwm/KuYZWM4TrqX4TflXMTu2M4NdS/Cb8q5iN2xnBrqX4TflXMN2xnCddS/Cb8q5hu2M4Ncy+FvQuYbtjODXMvhb8q5id2xnBrmBhb8q5hu2M4NcwMLfl8hu2M4NcwOE35fIbtjODXMDhN+XyG7Yzg1zA4Tfl8hu2M4NcwOE35VzDdsZwh0/CS8quxIveNyTOHgkxHjvSFAhuc915sNFdEXovIdbtaxnZGcz0h2+hPQNqbmzE8jXPSp0OXSpzGO4T1vOXkS5j3MG0bZvRu4enlpw8HLrZ3hgaAAAAAAAAAAAAAAAAAAhWoqVKlaLcVFvKgGkndCNFRlVXycNFW+sKygqq4fQVC+u04tdLK5wqT7MO0CiOIfl4/iO+cxvP1DngUTaDRHEPy8fxDnMbz9QcChaDRHEPy8fxDnMbz9QcChaFRHEPy8bxDnMbz9QcChaFRPEPy0bxDnMbz9QcCibQqJ4h+Xj+Ic5jefqDgULQ6J4h+XjeIc5jefqDgULQ6J4h+WjeIc5jefqDgULRKJ4h+WjeIc5jefqDgULRKJ4h+WjeIc5jefqDgULRKJ4h+WjeIc5jefqDgULRKJ4h+WjeIc5jefqDgULRKJ4h+WjeIc5jefqDgULRKJ4h+WjeIc5jefqDgUekHQRRLVr1srvvxYzk6FdURO140+/9ExgUj2bqTkoEFthAhQ4LeDCa1iLjqKLWm05zOayIiNGQcpAAAAAAAAA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9" descr="data:image/jpeg;base64,/9j/4AAQSkZJRgABAQAAAQABAAD/2wCEAAkGBwwPDQ8ODQ0PDQ0NDRANDA4MEA8ODA0NFBEWFxcRFBYYHTQgGBolGxQULTEhJSksLjowFx8/OzUsNygtLisBCgoKDg0OGxAQGzAkHCQvLCwsLCwyLCwsLCwsLCwsLCwsLCwsLCwsLCwsLCwsLCwsLCwsLCwsLCwsLCwsKywsLP/AABEIALcBEwMBEQACEQEDEQH/xAAcAAEAAgMBAQEAAAAAAAAAAAAAAQcEBQYDAgj/xABMEAABAgICCBIHBQgDAQAAAAAAAQIDBAUREhYhMVFxk9EGBxMUMzVBQlJTYXORsrPB0uEiMjSBgpKxVHKDoeMVFyNDZHSU8GKjpCT/xAAaAQEAAwEBAQAAAAAAAAAAAAAAAQMEAgUG/8QAMhEBAAIAAwcEAQEIAwEAAAAAAAECAxExBBITFCEyUTNBcaHwkRVSYWKxwdHhIkKBI//aAAwDAQACEQMRAD8AvEAAAAAAAABDnIiKqqiIl1VW4iIBp5rRVRkNanTTHKnFI6L1EUujAxJ9nE4lY92LbtRfHPyMXMdcri+HPGp5Ld6L45+Si5hyuL4ONTyW70Xxz8lFzDlcXwcankt3ovjn5KLmHK4vg41PJbvRfHPyUXMOVxfBxqeS3ei+OfkouYcri+DjU8lu9F8c/JRcw5XF8HGp5Ld6L45+Si5hyuL4ONTyW70Xxz8lFzDlcXwcankt3ovjn5KLmHK4vg41PJbvRfHPyUXMOVxfBxqeS3ei+OfkouYcri+DjU8lu1F8c/Ixcw5XF8HGp5TbtRfHPyMXMOVxfBxqeX1D0Z0W5atcK378KKidNiRy2L4TxaeW4k56BGbZQYrIrUvrDcjqsdV4qtW1e6MncTE6Mg5SAAAAAAAAAAAAAAAAAGo0RU/AkoaK/wBOK+vUoTVqc7lVdxvKW4WDOJPTRxe8VhWtIUpOz7l1V66nXWkNPRgM5Kt1cdanpUwqYemrLa021fMKjmJ6yq5flQ7m0ucnqsrAS+1qY1XORnKcjW8vgZ0+Y6hreXwM6fMdQ1vL4GdPmOoa3l8DOnzHUNby+BnT5jqGt5fAzp8x1DW8vgZ0+Y6hreXwM6fMdQ1vL4GdPmOoa3l8DOnzHURreXwM6fMZyGt5fA3p8xnInW8DA3p8xnIh8hCW8ipiVe8b0oyeCS8aC5IkF7kc285iq2InRfJnK3STrHWHYaGNGdm5sCdVEcq2LI9xrXLgel5F5UuYjFjbLl/yp+jRh4ufSztjEvAAAAAAAAAAAAAAAMakp1kvAiR4nqwmK5U3XLuNTlVak951Ss2tEQiZyjNUUaNFnJh8aMt1y1uqvNbuMbyJ/t09etYw65QxTM2nOWVGishNTc3GtTdGWY1ceciP3bFMDbnThOohy8DoAAAAAAAAAABUAAATUB9w4jm+q5UxXugjIbGVnUcti+47cXcXMczVMSielUVFe1Lu+ThJnESO20BU2seEstFdXFgNRYblvvg3ruFW3Er5UMG1YW7O9Gk/1acG+cZS60yLgAAAAAAAAAAAAAHEaZs6rYcCAi3IjnRX8qMqRE6Xfkht2OvWbKMeemTmZZiQ4aV3KksnY902T1UNTHjK9yuX3JgTAdxDl5kgAAAAAAAAAAAM+RoadjpXBloj2redVYsXE51SL0ldsWldZdRS06Q2CaDqU+zf9sHxFfNYXl1wr+C06lPs6ZWD4hzWF5OFbwm06lPs6ZWD4hzWF5OFbw1tJUbHlnpDmGWD3NR6JZNd6KqqV1tXCiltMSt4zq5tWa6sSo6ctrIxle2pV9JtxeVNxTiYyTD0oeOstSEF6XGrFa12DU3rYuT3V/kc4tYvhzDqk5WhbZ5DaAAAAAAAAAAAAAArnTGuz0u1b2ot/OK6v6Ho7H2SzY+sNJSbqof3lRO/uNFdVMtSWIAAAAAAAAAAD7gwnve1jGq971RrGtuq5y7iETMRGckdVlaG9B0CAjYky1saYv1OSuDCXAibq8q+6o83G2m1+lekNdMKI6zq6pDKtAAACt9Mj22H/at7R56Ox9k/LLj9zlDWpZMg6qIn/JFTv7iJTD2pG45jkvpX+SopFSVyIeK3gAAAAAAAAAAAAAK50w9sJfmWdq89HZPTn5ZsfuhoqW9RPvp9FNFVMtWWIAAAAAAAAAEgd7pcUQ2xdOPStyqsOXr3rUuOcnKq3PcuE8/a8TruR/604Nf+zuTEvAAAABW+mR7bD/tm9o89HY+yfllx+5yprUvaT2RuNfopFtEwyKT3nxdxFUyuNDxW6EgAAAAAAAAAAAAArnTD2wl+ZZ2rz0dk9Oflmx+6GipX1G/fT6KaKqZassQAAAAAAAVASBAF0UBLpCk5eGm9gQ6/vK1FVelVPFxZzvMt1IyrEM84dAADmqX0Zyku9YbGumIjVqfqdSQ2uTcVy31xVmnD2W94znoqtixDXfvBZ9kdlEzFnJT5c8ePDmtEtMJOx2xUhrCsYSQ7FXI6upzlrvf8jTg4XDrlmpvfenNqS9w9pPZG41+ikTomGRSW89/ccwmVxIeK3QkAAAAAAAAAAAAAFc6Ye2EvzLO1eejsnpz8s2P3Q0VK+o376fRTRVTLVliAAAAAAAEgADrwF3UfsELmmdVDxLd0t8aMg5SAarRTNvgyEeIxanoxGtVL7Ve5G1pypZFuBWLYkRLjEnKsyqFEPXYkgSSJA9pPZG41+ikW0Ie9I7z39xzCZXEh4rekAAAAAAAAAAAAAFV6aD3JSspU5UrgQq6luL/HeensXpz8sW0T/wA4aSm5pzITVqR38REu3N640UhXacmqZSLF9Zqt/NCzdc78PdkzDW89Pfc+pzlLreh6otd4JSAAASBlUbR8aZipBgtR0RUVyIqo1Kkv3VOL3ikZymtZtOUNxaXSfFMyrM5VzWH5WcGwuguk6tiZlWZxzWH5ODdZ0oxWwobXX2w2tXGjUQ8u05zm1Ro9iEgGq0TyUWYkosGEiOiPsLFFVGotURqrdXkRS3BtFbxMuLxM1yhwVplJ8UzKsN/NYXln4Nk2m0lxTMqwnmsLycGzVUtR8WUekOYsWPcxHolk1fRVVTcxKW4d4xIzqrtWa9Ja105DTdr+6hbFZcZw+pOdrisRG31W6q8ikWr0TFur0puK/wBCpyp6165gIw41LSvFLx4T0UgAAAAAAAAAAAAAqnTS21lOYhdu89PYvTn5Ytp74c/oi2FvOJ1XGnD1VX0c+XKgAly9cxED1bMREvPd71r+oyhO9L1Sdi4UXGidxG7Cd6X2lIRMDehc43U78vtKRXdYnuXyI3U77qdLics6TY2xqrhRVrrr3pm2uv8A8luBbO63TyW4AAAAAAAAqjTYT/74X9mztYh62w+nPz/hi2nucWbGdlUbszMa9VTm+jqurMpr+X8Xcc4fumy9EvHgvSSAAAAAAAAAAAAACqdNLbWU5iF27z09i9Ofli2nvhz+iLYW84nVcacPVVfRz5cqAJAkBUBIEgdXpYbaw+ZjdUy7Z6U/+NGz965zx28AAAAAAAAqnTX9vhf2jO1iHrbD6c/P+GLae5xZsZ2VR2zMxr1VOb6O66sumv5fxdxzh+5b2Xol48F6SQAAAAAAAAAAAAAVTppbaynMQu3eensXpz8sW098Of0RbCznE6rjTh6qr6OfLlSQJAIBIEgSQlttDFMaxm2zOpatYseywsrCuySquupSvGw+JTdzyWYd9y2btP3p/wBAv+R+mY/2f/N9f7X81/BC6adz2Bf8j9Mfs/8Am+v9nNfwWHLRbOGx9VVmxr6r9VaV1HnzGU5NUPUhIBrdENKazlIkzqeq6lYehZWFlZPa2/UtXrYCzCw+JeKuL23a5uM/ej/QL/kfpm39n/zfX+1HM/wP3oJ9g/8AR+mP2f8AzfX+zmf4OV0V09+0JhkbUtRsIKQrGz1SupznV11JwvyNeBg8Ku7nmoxL785tNUXOGTRyfxmY16qnN9E11ZdMfy/i7jnD902Xm28eC9JIAAAAAAAAAAAAAKp00ttZTmIXbvPT2L05+WLaO+Gg0Q7E3nE6rjTTVVfRz5cqSBIACaiEpJEgSBIEOS4uJSR+hqM9ng8zD6iHz1+6XqxoyTlIBzmmHtTM/g9uw0bJ60fnsqxuyVMHtPPSgSmoCUQDJo/ZmY16qnN9E11ZVL7z4u45w/d1PsvNt5MR4L0YSAAAAAAAAAAAAACqdNHbWU5iF27z09i9Ofli2jvhoNEGxN5xOq404eqq+jQFypIEgAlIE1ASBJIBI68uID9C0Z7PB5mH1EPnr90vUjRknKQDnNMLamZ/B7Zho2T1o/PZVjdkqZPaYEogH0BIGRIbKzGvVU5vo6jVlUvvPi7jnD90z7LybeTEeC9GEgAAAAAAAAAAAAAqrTR21lOYhdu89TYvTn5Yto74c/og2JvOJ1XGnD1VX0aEtVJCUgTUAAkCQJJSkgQ68uIkl+hKN9ng8zD6iHz1+6XqRoyTlIBzumFtVM/g9sw0bJ60fnsqxuyVNIh7TAkCQJqCWRIbKzGv0U5vomNWVS28+LuOcP3TPsvFt5MR4L0YSAAAAAAAAAAAAACqtNHbSV5iF27z09i9Ofn+zFtHfDQaINibzidVxpw9VV9GhQtVpJEgSAAklKQJqIAA5Li4gS/QdG+zweZh9RD5+/dL1I0ZJykA53TB2qmfwe2YaNk9aPz2VY3ZKmz2mBKASEpAyJHZW+/6Kc30TGrJpbefF3HOGm3svFt5MR4L0YSAAAAAAAAAAAAACq9NHbSU5iF2zz1Ni9Ofn+zFtHfDn6f2JvOJ1XGnD1VX0aItVpQCQJEASlIEkCQJAh15cQJ0foKjfZ4PMw+oh8/ful6kaMk5SAc7pgbVTP4XbMNOyetH57KsbslTh7LCkCQJA95HZW41+inN9ExqyaW3nxdxxhpt7LxbeTEeE9GEgAAAAAAAAAAAAAqvTQ20leYh9u89TYvTn5/sxbR3w5+ntibzidVxpw9VV9GkLVYBIEkpAJIEgSBISh15cQJfoGjfZ4PMw+qh8/ful6caMk5SAc9pgbVTP4XbMNGyetX89lWN2Sp09phAJAAe8jsrca/RTm+iY1ZNLbz4u45w/dNvZeLbyYjwXowkAAAAAAAAAAAAAFV6adykpV63tQZ+UZyr9UPU2L05+f7MW0d8NHTTK4KrwXI73Xu80U1V20aAuVJJEhKSAAkCQJCU1AHJcUkX/Rvs8HmYfVQ+et3S9ONGScpAOe0f7VTP4XbMNOyetH57KsbslTx7LCAAAGTRza4iLwUVe7vOb6Jrq96UuuhtS+tdXvVEQ4ppMpleKHhPRSAAAAAAAAAAAAACvtN2j1dBl5lErSE90GJVuNiVK1ellXxIb9gvlaa+WXaa9IlysnESLBSyu1pYPTlqqX/eU2TGUqYnOGimZdYb1avwrhbhLqznCuYyeR0hJAASBIE1BKUQD6QCH3lJF/Ub7PB5mH1UPnrd0vTjRknKQDntH+1Uz+F2zDTsnrR+eyrG7JU8e0whAAANtIQLBta+s66vIm4hTe2cu4h60HLLNUnAY261IrXuwJDhrZLXjq/NCMW3Dwpn86ppG9eIXOeI3gAAAAAAAAAAAAAMSlZCHMy8WXi+pGYrFVL7V3HJyotSpiOqXmlotHs5tWLRlKko8CPR81El46eqtTqvVezexG8i50voe3Foxab1Xn5TS2Us6PBhxmJdrS+xzb6YjmJmsusolp5ij4rN7Zt4TLvSl9C2LxLiazDGOnIBISlAPpAJAASEs9tNTyIiJOTKIiVIiR4qIiYL5xwsP92P0h1v28vr9tz/ANtmv8iLnI4OH+7H6Qb9vKf23P8A22Zy8XOTwsP92P0g37eXnHpWbiNVkSajxGOqsmRI0R7FqWtK0Var6Exh0ic4iP0hE3mdZYlZ0grA+4cJ7vVaq4r3SRMxGpk2MrIo30n3XJeTcQqtfPR3EZPmkJtERWNW7ecvBTBjJpT3RMu+0uqAdLwlmYzbGNMNRGNX1ocC+leBXLUtXInKedtmNF7btdI/q1YGHuxnLsjGvAAAAAAAAAAAAAAANJon0NS9IQrGJ6EZleoxmpW9i4F4TV3U+i3S7Bx7YU9NPCvEw4vCqqUoekKNeuqs/hKtyK2t8u/371eRalxnq0xcPFjpr9sVqWpq+YVLQ19ZFavJ6SZyZw5ItD217Lrfe1cbVzEbtk5wjXctwm/KuYZWM4TrqX4TflXMTu2M4NdS/Cb8q5iN2xnBrqX4TflXMN2xnCddS/Cb8q5hu2M4Ncy+FvQuYbtjODXMvhb8q5id2xnBrmBhb8q5hu2M4NcwMLfl8hu2M4NcwOE35fIbtjODXMDhN+XyG7Yzg1zA4Tfl8hu2M4NcwOE35VzDdsZwh0/CS8quxIveNyTOHgkxHjvSFAhuc915sNFdEXovIdbtaxnZGcz0h2+hPQNqbmzE8jXPSp0OXSpzGO4T1vOXkS5j3MG0bZvRu4enlpw8HLrZ3hgaAAAAAAAAAAAAAAAAAAhWoqVKlaLcVFvKgGkndCNFRlVXycNFW+sKygqq4fQVC+u04tdLK5wqT7MO0CiOIfl4/iO+cxvP1DngUTaDRHEPy8fxDnMbz9QcChaDRHEPy8fxDnMbz9QcChaFRHEPy8bxDnMbz9QcChaFRPEPy0bxDnMbz9QcCibQqJ4h+Xj+Ic5jefqDgULQ6J4h+XjeIc5jefqDgULQ6J4h+WjeIc5jefqDgULRKJ4h+WjeIc5jefqDgULRKJ4h+WjeIc5jefqDgULRKJ4h+WjeIc5jefqDgULRKJ4h+WjeIc5jefqDgULRKJ4h+WjeIc5jefqDgULRKJ4h+WjeIc5jefqDgUekHQRRLVr1srvvxYzk6FdURO140+/9ExgUj2bqTkoEFthAhQ4LeDCa1iLjqKLWm05zOayIiNGQcpAAAAAAAAA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7937931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DISTRICT INFORMATION</a:t>
            </a:r>
            <a:endParaRPr lang="en-US" dirty="0"/>
          </a:p>
        </p:txBody>
      </p:sp>
    </p:spTree>
    <p:extLst>
      <p:ext uri="{BB962C8B-B14F-4D97-AF65-F5344CB8AC3E}">
        <p14:creationId xmlns:p14="http://schemas.microsoft.com/office/powerpoint/2010/main" val="278990926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71" y="91348"/>
            <a:ext cx="6661991" cy="990600"/>
          </a:xfrm>
        </p:spPr>
        <p:txBody>
          <a:bodyPr/>
          <a:lstStyle/>
          <a:p>
            <a:r>
              <a:rPr lang="en-US" dirty="0" smtClean="0"/>
              <a:t>BRAZOSPORT ISD’S DISTRICT IMPROVEMENT PLAN</a:t>
            </a:r>
            <a:endParaRPr lang="en-US" dirty="0"/>
          </a:p>
        </p:txBody>
      </p:sp>
      <p:sp>
        <p:nvSpPr>
          <p:cNvPr id="3" name="Content Placeholder 2"/>
          <p:cNvSpPr>
            <a:spLocks noGrp="1"/>
          </p:cNvSpPr>
          <p:nvPr>
            <p:ph idx="1"/>
          </p:nvPr>
        </p:nvSpPr>
        <p:spPr>
          <a:xfrm>
            <a:off x="376652" y="1365632"/>
            <a:ext cx="8027573" cy="2589920"/>
          </a:xfrm>
        </p:spPr>
        <p:txBody>
          <a:bodyPr>
            <a:noAutofit/>
          </a:bodyPr>
          <a:lstStyle/>
          <a:p>
            <a:pPr>
              <a:lnSpc>
                <a:spcPct val="120000"/>
              </a:lnSpc>
            </a:pPr>
            <a:r>
              <a:rPr lang="en-US" dirty="0" smtClean="0">
                <a:solidFill>
                  <a:srgbClr val="E20000"/>
                </a:solidFill>
              </a:rPr>
              <a:t>Mission Statement:</a:t>
            </a:r>
          </a:p>
          <a:p>
            <a:pPr lvl="1">
              <a:lnSpc>
                <a:spcPct val="120000"/>
              </a:lnSpc>
            </a:pPr>
            <a:r>
              <a:rPr lang="en-US" dirty="0" smtClean="0">
                <a:solidFill>
                  <a:schemeClr val="tx1"/>
                </a:solidFill>
              </a:rPr>
              <a:t>The mission of </a:t>
            </a:r>
            <a:r>
              <a:rPr lang="en-US" dirty="0" err="1" smtClean="0">
                <a:solidFill>
                  <a:schemeClr val="tx1"/>
                </a:solidFill>
              </a:rPr>
              <a:t>Brazosport</a:t>
            </a:r>
            <a:r>
              <a:rPr lang="en-US" dirty="0" smtClean="0">
                <a:solidFill>
                  <a:schemeClr val="tx1"/>
                </a:solidFill>
              </a:rPr>
              <a:t> ISD is to develop and empower the whole student with the capacity to excel in an every-changing world.</a:t>
            </a:r>
          </a:p>
          <a:p>
            <a:pPr>
              <a:lnSpc>
                <a:spcPct val="120000"/>
              </a:lnSpc>
            </a:pPr>
            <a:r>
              <a:rPr lang="en-US" dirty="0" smtClean="0">
                <a:solidFill>
                  <a:srgbClr val="E20000"/>
                </a:solidFill>
              </a:rPr>
              <a:t>Vision</a:t>
            </a:r>
          </a:p>
          <a:p>
            <a:pPr lvl="1">
              <a:lnSpc>
                <a:spcPct val="120000"/>
              </a:lnSpc>
            </a:pPr>
            <a:r>
              <a:rPr lang="en-US" dirty="0" smtClean="0">
                <a:solidFill>
                  <a:schemeClr val="tx1"/>
                </a:solidFill>
              </a:rPr>
              <a:t>Pursuing innovation to make a difference for tomorrow.</a:t>
            </a:r>
          </a:p>
          <a:p>
            <a:pPr>
              <a:lnSpc>
                <a:spcPct val="120000"/>
              </a:lnSpc>
            </a:pPr>
            <a:r>
              <a:rPr lang="en-US" dirty="0" smtClean="0">
                <a:solidFill>
                  <a:srgbClr val="E20000"/>
                </a:solidFill>
              </a:rPr>
              <a:t>Value Statement</a:t>
            </a:r>
          </a:p>
          <a:p>
            <a:pPr lvl="1">
              <a:lnSpc>
                <a:spcPct val="120000"/>
              </a:lnSpc>
            </a:pPr>
            <a:r>
              <a:rPr lang="en-US" dirty="0" smtClean="0">
                <a:solidFill>
                  <a:schemeClr val="tx1"/>
                </a:solidFill>
              </a:rPr>
              <a:t>Every child deserves the highest quality education.</a:t>
            </a:r>
          </a:p>
          <a:p>
            <a:pPr lvl="1">
              <a:lnSpc>
                <a:spcPct val="120000"/>
              </a:lnSpc>
            </a:pPr>
            <a:r>
              <a:rPr lang="en-US" dirty="0" smtClean="0">
                <a:solidFill>
                  <a:schemeClr val="tx1"/>
                </a:solidFill>
              </a:rPr>
              <a:t>Everyone is accountable for student success.</a:t>
            </a:r>
          </a:p>
          <a:p>
            <a:pPr lvl="1">
              <a:lnSpc>
                <a:spcPct val="120000"/>
              </a:lnSpc>
            </a:pPr>
            <a:r>
              <a:rPr lang="en-US" dirty="0" smtClean="0">
                <a:solidFill>
                  <a:schemeClr val="tx1"/>
                </a:solidFill>
              </a:rPr>
              <a:t>Collaborative partnerships are valuable.</a:t>
            </a:r>
          </a:p>
          <a:p>
            <a:pPr lvl="1">
              <a:lnSpc>
                <a:spcPct val="120000"/>
              </a:lnSpc>
            </a:pPr>
            <a:r>
              <a:rPr lang="en-US" dirty="0" smtClean="0">
                <a:solidFill>
                  <a:schemeClr val="tx1"/>
                </a:solidFill>
              </a:rPr>
              <a:t>The development of leadership throughout the organization is critical to our success.</a:t>
            </a:r>
          </a:p>
        </p:txBody>
      </p:sp>
    </p:spTree>
    <p:extLst>
      <p:ext uri="{BB962C8B-B14F-4D97-AF65-F5344CB8AC3E}">
        <p14:creationId xmlns:p14="http://schemas.microsoft.com/office/powerpoint/2010/main" val="180712339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PROFILE</a:t>
            </a:r>
            <a:endParaRPr lang="en-US" dirty="0"/>
          </a:p>
        </p:txBody>
      </p:sp>
      <p:sp>
        <p:nvSpPr>
          <p:cNvPr id="3" name="Content Placeholder 2"/>
          <p:cNvSpPr>
            <a:spLocks noGrp="1"/>
          </p:cNvSpPr>
          <p:nvPr>
            <p:ph idx="1"/>
          </p:nvPr>
        </p:nvSpPr>
        <p:spPr/>
        <p:txBody>
          <a:bodyPr/>
          <a:lstStyle/>
          <a:p>
            <a:r>
              <a:rPr lang="en-US" dirty="0" smtClean="0"/>
              <a:t>Current student enrollment – 12,347 students</a:t>
            </a:r>
            <a:endParaRPr lang="en-US" dirty="0"/>
          </a:p>
          <a:p>
            <a:pPr lvl="1"/>
            <a:r>
              <a:rPr lang="en-US" dirty="0" smtClean="0"/>
              <a:t>African American – 8.3%</a:t>
            </a:r>
            <a:endParaRPr lang="en-US" dirty="0"/>
          </a:p>
          <a:p>
            <a:pPr lvl="1"/>
            <a:r>
              <a:rPr lang="en-US" dirty="0" smtClean="0"/>
              <a:t>White – 37.6%</a:t>
            </a:r>
            <a:endParaRPr lang="en-US" dirty="0"/>
          </a:p>
          <a:p>
            <a:pPr lvl="1"/>
            <a:r>
              <a:rPr lang="en-US" dirty="0" smtClean="0"/>
              <a:t>Hispanic* - 50.9%</a:t>
            </a:r>
            <a:endParaRPr lang="en-US" dirty="0"/>
          </a:p>
          <a:p>
            <a:pPr marL="685800" lvl="2" indent="0">
              <a:lnSpc>
                <a:spcPct val="100000"/>
              </a:lnSpc>
              <a:buNone/>
            </a:pPr>
            <a:r>
              <a:rPr lang="en-US" dirty="0" smtClean="0"/>
              <a:t>*Fastest </a:t>
            </a:r>
            <a:r>
              <a:rPr lang="en-US" dirty="0"/>
              <a:t>growing population</a:t>
            </a:r>
          </a:p>
          <a:p>
            <a:r>
              <a:rPr lang="en-US" dirty="0"/>
              <a:t>Economically </a:t>
            </a:r>
            <a:r>
              <a:rPr lang="en-US" dirty="0" smtClean="0"/>
              <a:t>disadvantaged – 57.2%</a:t>
            </a:r>
            <a:endParaRPr lang="en-US" dirty="0"/>
          </a:p>
          <a:p>
            <a:r>
              <a:rPr lang="en-US" dirty="0" smtClean="0"/>
              <a:t>At-risk - 44%</a:t>
            </a:r>
          </a:p>
          <a:p>
            <a:endParaRPr lang="en-US" dirty="0"/>
          </a:p>
          <a:p>
            <a:r>
              <a:rPr lang="en-US" dirty="0" smtClean="0"/>
              <a:t>CURRENTLY LOSING STUDENTS</a:t>
            </a:r>
            <a:endParaRPr lang="en-US" dirty="0"/>
          </a:p>
          <a:p>
            <a:endParaRPr lang="en-US" dirty="0"/>
          </a:p>
        </p:txBody>
      </p:sp>
    </p:spTree>
    <p:extLst>
      <p:ext uri="{BB962C8B-B14F-4D97-AF65-F5344CB8AC3E}">
        <p14:creationId xmlns:p14="http://schemas.microsoft.com/office/powerpoint/2010/main" val="14815316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PROFILE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1787732"/>
              </p:ext>
            </p:extLst>
          </p:nvPr>
        </p:nvGraphicFramePr>
        <p:xfrm>
          <a:off x="376238" y="1365250"/>
          <a:ext cx="8027987" cy="4362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648291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ACADEMICS AND STUDENT ACHIEVEMENT</a:t>
            </a:r>
            <a:endParaRPr lang="en-US" dirty="0"/>
          </a:p>
        </p:txBody>
      </p:sp>
      <p:sp>
        <p:nvSpPr>
          <p:cNvPr id="3" name="Content Placeholder 2"/>
          <p:cNvSpPr>
            <a:spLocks noGrp="1"/>
          </p:cNvSpPr>
          <p:nvPr>
            <p:ph idx="1"/>
          </p:nvPr>
        </p:nvSpPr>
        <p:spPr/>
        <p:txBody>
          <a:bodyPr/>
          <a:lstStyle/>
          <a:p>
            <a:r>
              <a:rPr lang="en-US" dirty="0"/>
              <a:t>College Board AP District Honor Roll</a:t>
            </a:r>
          </a:p>
          <a:p>
            <a:r>
              <a:rPr lang="en-US" dirty="0"/>
              <a:t>College Readiness Award </a:t>
            </a:r>
          </a:p>
          <a:p>
            <a:r>
              <a:rPr lang="en-US" dirty="0"/>
              <a:t>US News &amp; World Report—One of America's Best High Schools</a:t>
            </a:r>
          </a:p>
          <a:p>
            <a:r>
              <a:rPr lang="en-US" dirty="0"/>
              <a:t>State Championship Football, Baseball, Softball and Swimming</a:t>
            </a:r>
          </a:p>
          <a:p>
            <a:r>
              <a:rPr lang="en-US" dirty="0"/>
              <a:t>5A State Honor Band</a:t>
            </a:r>
          </a:p>
          <a:p>
            <a:r>
              <a:rPr lang="en-US" dirty="0"/>
              <a:t>Award Winning Marching Band Programs </a:t>
            </a:r>
          </a:p>
          <a:p>
            <a:r>
              <a:rPr lang="en-US" dirty="0"/>
              <a:t>Critically Acclaimed Choir, Orchestra Programs &amp; Musical Productions</a:t>
            </a:r>
          </a:p>
          <a:p>
            <a:r>
              <a:rPr lang="en-US" dirty="0"/>
              <a:t>Award Winning Drill &amp; Dance Teams</a:t>
            </a:r>
          </a:p>
          <a:p>
            <a:r>
              <a:rPr lang="en-US" dirty="0"/>
              <a:t>State of the Art Professional Performance Facility</a:t>
            </a:r>
          </a:p>
          <a:p>
            <a:r>
              <a:rPr lang="en-US" dirty="0"/>
              <a:t>Elementary Music and Integrated Art </a:t>
            </a:r>
            <a:r>
              <a:rPr lang="en-US" dirty="0" smtClean="0"/>
              <a:t>Programs</a:t>
            </a:r>
            <a:endParaRPr lang="en-US" dirty="0"/>
          </a:p>
        </p:txBody>
      </p:sp>
    </p:spTree>
    <p:extLst>
      <p:ext uri="{BB962C8B-B14F-4D97-AF65-F5344CB8AC3E}">
        <p14:creationId xmlns:p14="http://schemas.microsoft.com/office/powerpoint/2010/main" val="168347072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ACADEMICS AND STUDENT ACHIEVEMENT (Cont.)</a:t>
            </a:r>
            <a:endParaRPr lang="en-US" dirty="0"/>
          </a:p>
        </p:txBody>
      </p:sp>
      <p:sp>
        <p:nvSpPr>
          <p:cNvPr id="3" name="Content Placeholder 2"/>
          <p:cNvSpPr>
            <a:spLocks noGrp="1"/>
          </p:cNvSpPr>
          <p:nvPr>
            <p:ph idx="1"/>
          </p:nvPr>
        </p:nvSpPr>
        <p:spPr/>
        <p:txBody>
          <a:bodyPr/>
          <a:lstStyle/>
          <a:p>
            <a:r>
              <a:rPr lang="en-US" dirty="0" smtClean="0"/>
              <a:t>Outstanding </a:t>
            </a:r>
            <a:r>
              <a:rPr lang="en-US" dirty="0"/>
              <a:t>Local, State &amp; National Art Awards</a:t>
            </a:r>
          </a:p>
          <a:p>
            <a:r>
              <a:rPr lang="en-US" dirty="0"/>
              <a:t>Advanced Placement Art Curriculum</a:t>
            </a:r>
          </a:p>
          <a:p>
            <a:r>
              <a:rPr lang="en-US" dirty="0"/>
              <a:t>Award Winning FFA Trap Shooting</a:t>
            </a:r>
          </a:p>
          <a:p>
            <a:r>
              <a:rPr lang="en-US" dirty="0"/>
              <a:t>Texas Honor Circle Awards </a:t>
            </a:r>
          </a:p>
          <a:p>
            <a:r>
              <a:rPr lang="en-US" dirty="0"/>
              <a:t>Title I Distinguished Campuses</a:t>
            </a:r>
          </a:p>
        </p:txBody>
      </p:sp>
    </p:spTree>
    <p:extLst>
      <p:ext uri="{BB962C8B-B14F-4D97-AF65-F5344CB8AC3E}">
        <p14:creationId xmlns:p14="http://schemas.microsoft.com/office/powerpoint/2010/main" val="295928734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ACADEMIC PROGRAMS</a:t>
            </a:r>
            <a:endParaRPr lang="en-US" dirty="0"/>
          </a:p>
        </p:txBody>
      </p:sp>
      <p:sp>
        <p:nvSpPr>
          <p:cNvPr id="3" name="Content Placeholder 2"/>
          <p:cNvSpPr>
            <a:spLocks noGrp="1"/>
          </p:cNvSpPr>
          <p:nvPr>
            <p:ph idx="1"/>
          </p:nvPr>
        </p:nvSpPr>
        <p:spPr>
          <a:xfrm>
            <a:off x="376652" y="1365631"/>
            <a:ext cx="8376930" cy="2164969"/>
          </a:xfrm>
        </p:spPr>
        <p:txBody>
          <a:bodyPr/>
          <a:lstStyle/>
          <a:p>
            <a:r>
              <a:rPr lang="en-US" dirty="0" smtClean="0"/>
              <a:t>Advanced Placement Offerings</a:t>
            </a:r>
          </a:p>
          <a:p>
            <a:r>
              <a:rPr lang="en-US" dirty="0" smtClean="0"/>
              <a:t>Students </a:t>
            </a:r>
            <a:r>
              <a:rPr lang="en-US" dirty="0"/>
              <a:t>also have the opportunity to earn:</a:t>
            </a:r>
          </a:p>
          <a:p>
            <a:pPr lvl="1"/>
            <a:r>
              <a:rPr lang="en-US" dirty="0"/>
              <a:t>Technical Dual Credit at </a:t>
            </a:r>
            <a:r>
              <a:rPr lang="en-US" dirty="0" err="1"/>
              <a:t>Brazosport</a:t>
            </a:r>
            <a:r>
              <a:rPr lang="en-US" dirty="0"/>
              <a:t> College</a:t>
            </a:r>
          </a:p>
          <a:p>
            <a:pPr lvl="1"/>
            <a:r>
              <a:rPr lang="en-US" dirty="0"/>
              <a:t>OSHA (Occupational Safety &amp; Health Administration)</a:t>
            </a:r>
          </a:p>
          <a:p>
            <a:pPr lvl="1"/>
            <a:r>
              <a:rPr lang="en-US" dirty="0" err="1"/>
              <a:t>ServSafe</a:t>
            </a:r>
            <a:r>
              <a:rPr lang="en-US" dirty="0"/>
              <a:t> (Food Handler Certification)</a:t>
            </a:r>
          </a:p>
          <a:p>
            <a:pPr lvl="1"/>
            <a:r>
              <a:rPr lang="en-US" dirty="0"/>
              <a:t>Microsoft Office Specialist (MOS)</a:t>
            </a:r>
          </a:p>
          <a:p>
            <a:pPr lvl="1"/>
            <a:r>
              <a:rPr lang="en-US" dirty="0"/>
              <a:t>AWS (American Welding Society)</a:t>
            </a:r>
          </a:p>
          <a:p>
            <a:pPr lvl="1"/>
            <a:r>
              <a:rPr lang="en-US" dirty="0"/>
              <a:t>NCCER (National Center for Construction Ed &amp; Research)</a:t>
            </a:r>
          </a:p>
          <a:p>
            <a:pPr lvl="1"/>
            <a:r>
              <a:rPr lang="en-US" dirty="0"/>
              <a:t>Certification/License in Cosmetology</a:t>
            </a:r>
          </a:p>
          <a:p>
            <a:endParaRPr lang="en-US" dirty="0"/>
          </a:p>
        </p:txBody>
      </p:sp>
    </p:spTree>
    <p:extLst>
      <p:ext uri="{BB962C8B-B14F-4D97-AF65-F5344CB8AC3E}">
        <p14:creationId xmlns:p14="http://schemas.microsoft.com/office/powerpoint/2010/main" val="255195936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ACCOMPLISHMENTS</a:t>
            </a:r>
            <a:endParaRPr lang="en-US" dirty="0"/>
          </a:p>
        </p:txBody>
      </p:sp>
      <p:sp>
        <p:nvSpPr>
          <p:cNvPr id="3" name="Content Placeholder 2"/>
          <p:cNvSpPr>
            <a:spLocks noGrp="1"/>
          </p:cNvSpPr>
          <p:nvPr>
            <p:ph idx="1"/>
          </p:nvPr>
        </p:nvSpPr>
        <p:spPr>
          <a:xfrm>
            <a:off x="376652" y="1365631"/>
            <a:ext cx="7400885" cy="4361688"/>
          </a:xfrm>
        </p:spPr>
        <p:txBody>
          <a:bodyPr/>
          <a:lstStyle/>
          <a:p>
            <a:r>
              <a:rPr lang="en-US" dirty="0" smtClean="0"/>
              <a:t>2012 Bond Program Success</a:t>
            </a:r>
          </a:p>
          <a:p>
            <a:pPr lvl="1"/>
            <a:r>
              <a:rPr lang="en-US" sz="1400" dirty="0" smtClean="0">
                <a:solidFill>
                  <a:schemeClr val="tx1"/>
                </a:solidFill>
              </a:rPr>
              <a:t>Oversight by 15 member Citizens’ Bond Oversight Committee</a:t>
            </a:r>
          </a:p>
          <a:p>
            <a:pPr lvl="1"/>
            <a:r>
              <a:rPr lang="en-US" sz="1400" dirty="0" smtClean="0">
                <a:solidFill>
                  <a:schemeClr val="tx1"/>
                </a:solidFill>
              </a:rPr>
              <a:t>Meet as needed but at a minimum </a:t>
            </a:r>
            <a:r>
              <a:rPr lang="en-US" sz="1400" dirty="0" err="1" smtClean="0">
                <a:solidFill>
                  <a:schemeClr val="tx1"/>
                </a:solidFill>
              </a:rPr>
              <a:t>Qtrly</a:t>
            </a:r>
            <a:endParaRPr lang="en-US" sz="1400" dirty="0" smtClean="0">
              <a:solidFill>
                <a:schemeClr val="tx1"/>
              </a:solidFill>
            </a:endParaRPr>
          </a:p>
          <a:p>
            <a:pPr lvl="1"/>
            <a:r>
              <a:rPr lang="en-US" sz="1400" dirty="0" smtClean="0">
                <a:solidFill>
                  <a:schemeClr val="tx1"/>
                </a:solidFill>
              </a:rPr>
              <a:t>1.5 </a:t>
            </a:r>
            <a:r>
              <a:rPr lang="en-US" sz="1400" dirty="0" err="1" smtClean="0">
                <a:solidFill>
                  <a:schemeClr val="tx1"/>
                </a:solidFill>
              </a:rPr>
              <a:t>yrs</a:t>
            </a:r>
            <a:r>
              <a:rPr lang="en-US" sz="1400" dirty="0" smtClean="0">
                <a:solidFill>
                  <a:schemeClr val="tx1"/>
                </a:solidFill>
              </a:rPr>
              <a:t> into the program – </a:t>
            </a:r>
            <a:r>
              <a:rPr lang="en-US" sz="1400" dirty="0">
                <a:solidFill>
                  <a:schemeClr val="tx1"/>
                </a:solidFill>
              </a:rPr>
              <a:t>Total P.O.’s issued – $16,985,919 or 41.77% completed or in progress.  Actually paid $</a:t>
            </a:r>
            <a:r>
              <a:rPr lang="en-US" sz="1400" dirty="0" smtClean="0">
                <a:solidFill>
                  <a:schemeClr val="tx1"/>
                </a:solidFill>
              </a:rPr>
              <a:t>14,390,951.</a:t>
            </a:r>
          </a:p>
          <a:p>
            <a:pPr lvl="1"/>
            <a:r>
              <a:rPr lang="en-US" sz="1400" dirty="0" smtClean="0">
                <a:solidFill>
                  <a:schemeClr val="tx1"/>
                </a:solidFill>
              </a:rPr>
              <a:t>Most projects have been under budget.</a:t>
            </a:r>
          </a:p>
          <a:p>
            <a:pPr lvl="1"/>
            <a:r>
              <a:rPr lang="en-US" sz="1400" dirty="0" smtClean="0">
                <a:solidFill>
                  <a:schemeClr val="tx1"/>
                </a:solidFill>
              </a:rPr>
              <a:t>Reallocations approved by Oversight Committee and Board of Trustees.</a:t>
            </a:r>
            <a:endParaRPr lang="en-US" sz="1400" dirty="0">
              <a:solidFill>
                <a:schemeClr val="tx1"/>
              </a:solidFill>
            </a:endParaRPr>
          </a:p>
          <a:p>
            <a:pPr lvl="1"/>
            <a:endParaRPr lang="en-US" dirty="0" smtClean="0"/>
          </a:p>
          <a:p>
            <a:pPr lvl="1"/>
            <a:endParaRPr lang="en-US" dirty="0" smtClean="0"/>
          </a:p>
          <a:p>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1321613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INTRODUCTIONS	</a:t>
            </a:r>
            <a:endParaRPr lang="en-US" dirty="0"/>
          </a:p>
        </p:txBody>
      </p:sp>
      <p:sp>
        <p:nvSpPr>
          <p:cNvPr id="4" name="Content Placeholder 3"/>
          <p:cNvSpPr>
            <a:spLocks noGrp="1"/>
          </p:cNvSpPr>
          <p:nvPr>
            <p:ph idx="1"/>
          </p:nvPr>
        </p:nvSpPr>
        <p:spPr>
          <a:xfrm>
            <a:off x="376652" y="1365631"/>
            <a:ext cx="8027573" cy="514540"/>
          </a:xfrm>
        </p:spPr>
        <p:txBody>
          <a:bodyPr/>
          <a:lstStyle/>
          <a:p>
            <a:pPr marL="0" indent="0">
              <a:buNone/>
            </a:pPr>
            <a:r>
              <a:rPr lang="en-US" dirty="0" smtClean="0"/>
              <a:t>Welcome to the committee!</a:t>
            </a:r>
          </a:p>
          <a:p>
            <a:pPr marL="0" indent="0">
              <a:buNone/>
            </a:pPr>
            <a:endParaRPr lang="en-US" dirty="0"/>
          </a:p>
          <a:p>
            <a:pPr marL="0" indent="0">
              <a:buNone/>
            </a:pPr>
            <a:r>
              <a:rPr lang="en-US" dirty="0" smtClean="0"/>
              <a:t>Lets get to know each other….</a:t>
            </a:r>
          </a:p>
          <a:p>
            <a:pPr marL="0" indent="0">
              <a:buNone/>
            </a:pPr>
            <a:endParaRPr lang="en-US" dirty="0"/>
          </a:p>
          <a:p>
            <a:pPr marL="0" indent="0">
              <a:buNone/>
            </a:pPr>
            <a:r>
              <a:rPr lang="en-US" dirty="0" smtClean="0"/>
              <a:t>It is important we have current, up to date contact information for each committee member and visitor.</a:t>
            </a:r>
            <a:r>
              <a:rPr lang="en-US" dirty="0"/>
              <a:t> </a:t>
            </a:r>
            <a:r>
              <a:rPr lang="en-US" dirty="0" smtClean="0"/>
              <a:t> We will record and publish attendance at each committee meeting/function.</a:t>
            </a:r>
          </a:p>
        </p:txBody>
      </p:sp>
    </p:spTree>
    <p:extLst>
      <p:ext uri="{BB962C8B-B14F-4D97-AF65-F5344CB8AC3E}">
        <p14:creationId xmlns:p14="http://schemas.microsoft.com/office/powerpoint/2010/main" val="235390016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SUMMATION - STEPS TO SUCCESS </a:t>
            </a:r>
            <a:endParaRPr lang="en-US" dirty="0"/>
          </a:p>
        </p:txBody>
      </p:sp>
      <p:sp>
        <p:nvSpPr>
          <p:cNvPr id="3" name="Content Placeholder 2"/>
          <p:cNvSpPr>
            <a:spLocks noGrp="1"/>
          </p:cNvSpPr>
          <p:nvPr>
            <p:ph idx="1"/>
          </p:nvPr>
        </p:nvSpPr>
        <p:spPr>
          <a:xfrm>
            <a:off x="376652" y="1365631"/>
            <a:ext cx="8027573" cy="2065938"/>
          </a:xfrm>
        </p:spPr>
        <p:txBody>
          <a:bodyPr>
            <a:noAutofit/>
          </a:bodyPr>
          <a:lstStyle/>
          <a:p>
            <a:r>
              <a:rPr lang="en-US" b="1" dirty="0" smtClean="0"/>
              <a:t>Step 1: FINANCES </a:t>
            </a:r>
            <a:r>
              <a:rPr lang="en-US" dirty="0" smtClean="0"/>
              <a:t>- Finances </a:t>
            </a:r>
            <a:r>
              <a:rPr lang="en-US" dirty="0"/>
              <a:t>are in </a:t>
            </a:r>
            <a:r>
              <a:rPr lang="en-US" dirty="0" smtClean="0"/>
              <a:t>order.</a:t>
            </a:r>
            <a:endParaRPr lang="en-US" dirty="0"/>
          </a:p>
          <a:p>
            <a:r>
              <a:rPr lang="en-US" b="1" dirty="0" smtClean="0"/>
              <a:t>Step 2: ACADEMICS </a:t>
            </a:r>
            <a:r>
              <a:rPr lang="en-US" dirty="0" smtClean="0"/>
              <a:t>-</a:t>
            </a:r>
            <a:r>
              <a:rPr lang="en-US" b="1" dirty="0" smtClean="0"/>
              <a:t> </a:t>
            </a:r>
            <a:r>
              <a:rPr lang="en-US" dirty="0" smtClean="0"/>
              <a:t>Academics </a:t>
            </a:r>
            <a:r>
              <a:rPr lang="en-US" dirty="0"/>
              <a:t>are </a:t>
            </a:r>
            <a:r>
              <a:rPr lang="en-US" dirty="0" smtClean="0"/>
              <a:t>improving.</a:t>
            </a:r>
            <a:endParaRPr lang="en-US" dirty="0"/>
          </a:p>
          <a:p>
            <a:r>
              <a:rPr lang="en-US" b="1" dirty="0" smtClean="0"/>
              <a:t>Step 3: BUILD ON TRUST </a:t>
            </a:r>
            <a:r>
              <a:rPr lang="en-US" dirty="0" smtClean="0"/>
              <a:t>- Communication </a:t>
            </a:r>
            <a:r>
              <a:rPr lang="en-US" dirty="0"/>
              <a:t>and t</a:t>
            </a:r>
            <a:r>
              <a:rPr lang="en-US" dirty="0" smtClean="0"/>
              <a:t>rust </a:t>
            </a:r>
            <a:r>
              <a:rPr lang="en-US" dirty="0"/>
              <a:t>within the community is </a:t>
            </a:r>
            <a:r>
              <a:rPr lang="en-US" dirty="0" smtClean="0"/>
              <a:t>growing.</a:t>
            </a:r>
          </a:p>
          <a:p>
            <a:r>
              <a:rPr lang="en-US" b="1" dirty="0" smtClean="0"/>
              <a:t>Step 4: FACILTIES </a:t>
            </a:r>
            <a:r>
              <a:rPr lang="en-US" dirty="0" smtClean="0"/>
              <a:t>- Current Objective </a:t>
            </a:r>
          </a:p>
          <a:p>
            <a:endParaRPr lang="en-US" dirty="0"/>
          </a:p>
        </p:txBody>
      </p:sp>
      <p:sp>
        <p:nvSpPr>
          <p:cNvPr id="4" name="Rectangle 3"/>
          <p:cNvSpPr/>
          <p:nvPr/>
        </p:nvSpPr>
        <p:spPr>
          <a:xfrm>
            <a:off x="1720919" y="3830567"/>
            <a:ext cx="5314882" cy="1200329"/>
          </a:xfrm>
          <a:prstGeom prst="rect">
            <a:avLst/>
          </a:prstGeom>
        </p:spPr>
        <p:txBody>
          <a:bodyPr wrap="square">
            <a:spAutoFit/>
          </a:bodyPr>
          <a:lstStyle/>
          <a:p>
            <a:pPr algn="ctr"/>
            <a:r>
              <a:rPr lang="en-US" sz="2400" dirty="0">
                <a:solidFill>
                  <a:srgbClr val="E20000"/>
                </a:solidFill>
                <a:latin typeface="Arial Narrow" panose="020B0606020202030204" pitchFamily="34" charset="0"/>
              </a:rPr>
              <a:t>We </a:t>
            </a:r>
            <a:r>
              <a:rPr lang="en-US" sz="2400" dirty="0" smtClean="0">
                <a:solidFill>
                  <a:srgbClr val="E20000"/>
                </a:solidFill>
                <a:latin typeface="Arial Narrow" panose="020B0606020202030204" pitchFamily="34" charset="0"/>
              </a:rPr>
              <a:t>need </a:t>
            </a:r>
            <a:r>
              <a:rPr lang="en-US" sz="2400" dirty="0">
                <a:solidFill>
                  <a:srgbClr val="E20000"/>
                </a:solidFill>
                <a:latin typeface="Arial Narrow" panose="020B0606020202030204" pitchFamily="34" charset="0"/>
              </a:rPr>
              <a:t>to address </a:t>
            </a:r>
            <a:r>
              <a:rPr lang="en-US" sz="2400" dirty="0" smtClean="0">
                <a:solidFill>
                  <a:srgbClr val="E20000"/>
                </a:solidFill>
                <a:latin typeface="Arial Narrow" panose="020B0606020202030204" pitchFamily="34" charset="0"/>
              </a:rPr>
              <a:t>the six guiding principles to make best use of our facilities to provide optimum opportunities for our students.</a:t>
            </a:r>
            <a:endParaRPr lang="en-US" sz="2400" dirty="0">
              <a:solidFill>
                <a:srgbClr val="E20000"/>
              </a:solidFill>
              <a:latin typeface="Arial Narrow" panose="020B0606020202030204" pitchFamily="34" charset="0"/>
            </a:endParaRPr>
          </a:p>
        </p:txBody>
      </p:sp>
    </p:spTree>
    <p:extLst>
      <p:ext uri="{BB962C8B-B14F-4D97-AF65-F5344CB8AC3E}">
        <p14:creationId xmlns:p14="http://schemas.microsoft.com/office/powerpoint/2010/main" val="134410132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TO THE COMMITTEE FROM THE BOARD OF TRUSTEES</a:t>
            </a:r>
            <a:endParaRPr lang="en-US" dirty="0"/>
          </a:p>
        </p:txBody>
      </p:sp>
      <p:sp>
        <p:nvSpPr>
          <p:cNvPr id="3" name="Content Placeholder 2"/>
          <p:cNvSpPr>
            <a:spLocks noGrp="1"/>
          </p:cNvSpPr>
          <p:nvPr>
            <p:ph idx="1"/>
          </p:nvPr>
        </p:nvSpPr>
        <p:spPr>
          <a:xfrm>
            <a:off x="376652" y="1365631"/>
            <a:ext cx="7400885" cy="4361688"/>
          </a:xfrm>
        </p:spPr>
        <p:txBody>
          <a:bodyPr/>
          <a:lstStyle/>
          <a:p>
            <a:r>
              <a:rPr lang="en-US" dirty="0"/>
              <a:t>The </a:t>
            </a:r>
            <a:r>
              <a:rPr lang="en-US" dirty="0" err="1"/>
              <a:t>Brazosport</a:t>
            </a:r>
            <a:r>
              <a:rPr lang="en-US" dirty="0"/>
              <a:t> Board of Trustees hereby charges the Long Range Planning Committee to utilize the following guiding principles as a basis and starting point to develop recommendations for the board’s consideration in a potential November 2014 Bond Program.   The board is open to other ideas the committee may wish to present, however these principles represent the board’s priorities, in no particular order.  The recommendations of the committee will be reviewed by the board periodically, and may be acted upon by August 2014 for a November referendum.  The committee should work closely with BISD staff and constituents to accomplish these recommendations.</a:t>
            </a:r>
          </a:p>
          <a:p>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1905678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 #1</a:t>
            </a:r>
            <a:endParaRPr lang="en-US" dirty="0"/>
          </a:p>
        </p:txBody>
      </p:sp>
      <p:sp>
        <p:nvSpPr>
          <p:cNvPr id="3" name="Content Placeholder 2"/>
          <p:cNvSpPr>
            <a:spLocks noGrp="1"/>
          </p:cNvSpPr>
          <p:nvPr>
            <p:ph idx="1"/>
          </p:nvPr>
        </p:nvSpPr>
        <p:spPr>
          <a:xfrm>
            <a:off x="376652" y="1365631"/>
            <a:ext cx="7400885" cy="4361688"/>
          </a:xfrm>
        </p:spPr>
        <p:txBody>
          <a:bodyPr/>
          <a:lstStyle/>
          <a:p>
            <a:r>
              <a:rPr lang="en-US" b="1" u="sng" dirty="0"/>
              <a:t>Efficiency</a:t>
            </a:r>
            <a:endParaRPr lang="en-US" dirty="0"/>
          </a:p>
          <a:p>
            <a:r>
              <a:rPr lang="en-US" sz="1700" i="1" dirty="0"/>
              <a:t>Seek ways to improve operating efficiencies across the district.</a:t>
            </a:r>
            <a:endParaRPr lang="en-US" sz="1700" dirty="0"/>
          </a:p>
          <a:p>
            <a:pPr lvl="1"/>
            <a:r>
              <a:rPr lang="en-US" sz="1400" dirty="0"/>
              <a:t>Attendance zones: study current zones and explore options that combine or realign zones to decrease travel time for transportation, reduce redundancy and maximize capacity usage at facilities.  Explore grade level alignments with consideration towards potential revisions.</a:t>
            </a:r>
          </a:p>
          <a:p>
            <a:pPr lvl="1"/>
            <a:r>
              <a:rPr lang="en-US" sz="1400" dirty="0"/>
              <a:t>Energy use: explore ways to increase energy efficiency at current schools, and provide guidelines for potential new facilities. </a:t>
            </a:r>
          </a:p>
          <a:p>
            <a:pPr lvl="1"/>
            <a:r>
              <a:rPr lang="en-US" sz="1400" dirty="0"/>
              <a:t>Facility use:  analyze current use and capacity models, and review in conjunction with attendance zone realignment. Study potential larger new elementary facilities to allow combination of multiple smaller under-capacity older campuses. </a:t>
            </a:r>
          </a:p>
          <a:p>
            <a:pPr lvl="1"/>
            <a:r>
              <a:rPr lang="en-US" sz="1400" dirty="0"/>
              <a:t>Pre-k education:  look at advantages and disadvantages of centralized pre-k facility rather than current model of pre-k on every elementary campus. </a:t>
            </a:r>
            <a:endParaRPr lang="en-US" dirty="0"/>
          </a:p>
          <a:p>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5374857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 #2</a:t>
            </a:r>
            <a:endParaRPr lang="en-US" dirty="0"/>
          </a:p>
        </p:txBody>
      </p:sp>
      <p:sp>
        <p:nvSpPr>
          <p:cNvPr id="3" name="Content Placeholder 2"/>
          <p:cNvSpPr>
            <a:spLocks noGrp="1"/>
          </p:cNvSpPr>
          <p:nvPr>
            <p:ph idx="1"/>
          </p:nvPr>
        </p:nvSpPr>
        <p:spPr>
          <a:xfrm>
            <a:off x="376652" y="1365631"/>
            <a:ext cx="7400885" cy="4361688"/>
          </a:xfrm>
        </p:spPr>
        <p:txBody>
          <a:bodyPr/>
          <a:lstStyle/>
          <a:p>
            <a:r>
              <a:rPr lang="en-US" b="1" u="sng" dirty="0"/>
              <a:t>Safety/Security</a:t>
            </a:r>
            <a:endParaRPr lang="en-US" dirty="0"/>
          </a:p>
          <a:p>
            <a:r>
              <a:rPr lang="en-US" i="1" dirty="0"/>
              <a:t>Analyze all current campuses and provide recommendations to implement district wide standards in the following areas:</a:t>
            </a:r>
            <a:endParaRPr lang="en-US" dirty="0"/>
          </a:p>
          <a:p>
            <a:pPr lvl="1"/>
            <a:r>
              <a:rPr lang="en-US" dirty="0"/>
              <a:t>Site security </a:t>
            </a:r>
          </a:p>
          <a:p>
            <a:pPr lvl="1"/>
            <a:r>
              <a:rPr lang="en-US" dirty="0"/>
              <a:t>Visitor control</a:t>
            </a:r>
          </a:p>
          <a:p>
            <a:pPr lvl="1"/>
            <a:r>
              <a:rPr lang="en-US" dirty="0"/>
              <a:t>Access control</a:t>
            </a:r>
          </a:p>
          <a:p>
            <a:pPr lvl="1"/>
            <a:r>
              <a:rPr lang="en-US" dirty="0"/>
              <a:t>Traffic patterns</a:t>
            </a:r>
          </a:p>
          <a:p>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5410362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 #3</a:t>
            </a:r>
            <a:endParaRPr lang="en-US" dirty="0"/>
          </a:p>
        </p:txBody>
      </p:sp>
      <p:sp>
        <p:nvSpPr>
          <p:cNvPr id="3" name="Content Placeholder 2"/>
          <p:cNvSpPr>
            <a:spLocks noGrp="1"/>
          </p:cNvSpPr>
          <p:nvPr>
            <p:ph idx="1"/>
          </p:nvPr>
        </p:nvSpPr>
        <p:spPr>
          <a:xfrm>
            <a:off x="376652" y="1365631"/>
            <a:ext cx="7400885" cy="4361688"/>
          </a:xfrm>
        </p:spPr>
        <p:txBody>
          <a:bodyPr/>
          <a:lstStyle/>
          <a:p>
            <a:r>
              <a:rPr lang="en-US" b="1" u="sng" dirty="0"/>
              <a:t>Program/Curriculum Needs</a:t>
            </a:r>
            <a:endParaRPr lang="en-US" dirty="0"/>
          </a:p>
          <a:p>
            <a:r>
              <a:rPr lang="en-US" i="1" dirty="0"/>
              <a:t>Study current facilities and needs for specialized program areas at all campuses, particularly career and technical areas at high school level but also including physical education space at all levels.</a:t>
            </a:r>
            <a:r>
              <a:rPr lang="en-US" dirty="0"/>
              <a:t> </a:t>
            </a:r>
            <a:endParaRPr lang="en-US" dirty="0" smtClean="0"/>
          </a:p>
          <a:p>
            <a:pPr lvl="1"/>
            <a:r>
              <a:rPr lang="en-US" dirty="0" smtClean="0"/>
              <a:t>Make </a:t>
            </a:r>
            <a:r>
              <a:rPr lang="en-US" dirty="0"/>
              <a:t>recommendations to not only address current needs, but to carry the district forward in this area.  </a:t>
            </a:r>
          </a:p>
          <a:p>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7613107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 #4</a:t>
            </a:r>
            <a:endParaRPr lang="en-US" dirty="0"/>
          </a:p>
        </p:txBody>
      </p:sp>
      <p:sp>
        <p:nvSpPr>
          <p:cNvPr id="3" name="Content Placeholder 2"/>
          <p:cNvSpPr>
            <a:spLocks noGrp="1"/>
          </p:cNvSpPr>
          <p:nvPr>
            <p:ph idx="1"/>
          </p:nvPr>
        </p:nvSpPr>
        <p:spPr>
          <a:xfrm>
            <a:off x="376652" y="1365631"/>
            <a:ext cx="7400885" cy="4361688"/>
          </a:xfrm>
        </p:spPr>
        <p:txBody>
          <a:bodyPr/>
          <a:lstStyle/>
          <a:p>
            <a:r>
              <a:rPr lang="en-US" b="1" u="sng" dirty="0"/>
              <a:t>Technology</a:t>
            </a:r>
            <a:endParaRPr lang="en-US" dirty="0"/>
          </a:p>
          <a:p>
            <a:r>
              <a:rPr lang="en-US" i="1" dirty="0"/>
              <a:t>Review district wide current technology infrastructure and needs.</a:t>
            </a:r>
            <a:r>
              <a:rPr lang="en-US" dirty="0"/>
              <a:t> </a:t>
            </a:r>
            <a:endParaRPr lang="en-US" dirty="0" smtClean="0"/>
          </a:p>
          <a:p>
            <a:pPr lvl="1"/>
            <a:r>
              <a:rPr lang="en-US" dirty="0" smtClean="0"/>
              <a:t>Develop </a:t>
            </a:r>
            <a:r>
              <a:rPr lang="en-US" dirty="0"/>
              <a:t>a long term plan that will empower and equip for the other stated needs in the long term master plan, including 21st Century Learning Environments. </a:t>
            </a:r>
          </a:p>
          <a:p>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0513714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 #5</a:t>
            </a:r>
            <a:endParaRPr lang="en-US" dirty="0"/>
          </a:p>
        </p:txBody>
      </p:sp>
      <p:sp>
        <p:nvSpPr>
          <p:cNvPr id="3" name="Content Placeholder 2"/>
          <p:cNvSpPr>
            <a:spLocks noGrp="1"/>
          </p:cNvSpPr>
          <p:nvPr>
            <p:ph idx="1"/>
          </p:nvPr>
        </p:nvSpPr>
        <p:spPr>
          <a:xfrm>
            <a:off x="376652" y="1365631"/>
            <a:ext cx="7400885" cy="4361688"/>
          </a:xfrm>
        </p:spPr>
        <p:txBody>
          <a:bodyPr/>
          <a:lstStyle/>
          <a:p>
            <a:r>
              <a:rPr lang="en-US" b="1" u="sng" dirty="0"/>
              <a:t>21st Century Learning Environments</a:t>
            </a:r>
            <a:endParaRPr lang="en-US" dirty="0"/>
          </a:p>
          <a:p>
            <a:r>
              <a:rPr lang="en-US" i="1" dirty="0"/>
              <a:t>Seek opportunities to provide flexible, collaborative learning environments at current campuses as well as potential new campuses, with particular emphasis on college and career readiness. </a:t>
            </a:r>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1983182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 #6</a:t>
            </a:r>
            <a:endParaRPr lang="en-US" dirty="0"/>
          </a:p>
        </p:txBody>
      </p:sp>
      <p:sp>
        <p:nvSpPr>
          <p:cNvPr id="3" name="Content Placeholder 2"/>
          <p:cNvSpPr>
            <a:spLocks noGrp="1"/>
          </p:cNvSpPr>
          <p:nvPr>
            <p:ph idx="1"/>
          </p:nvPr>
        </p:nvSpPr>
        <p:spPr>
          <a:xfrm>
            <a:off x="376652" y="1365631"/>
            <a:ext cx="7400885" cy="4361688"/>
          </a:xfrm>
        </p:spPr>
        <p:txBody>
          <a:bodyPr/>
          <a:lstStyle/>
          <a:p>
            <a:r>
              <a:rPr lang="en-US" b="1" u="sng" dirty="0"/>
              <a:t>Renew, Attract and Retain</a:t>
            </a:r>
            <a:endParaRPr lang="en-US" dirty="0"/>
          </a:p>
          <a:p>
            <a:r>
              <a:rPr lang="en-US" i="1" dirty="0"/>
              <a:t>Review physical condition and assessments of all current </a:t>
            </a:r>
            <a:r>
              <a:rPr lang="en-US" i="1" dirty="0" smtClean="0"/>
              <a:t>facilities and make recommendations.</a:t>
            </a:r>
            <a:endParaRPr lang="en-US" dirty="0"/>
          </a:p>
          <a:p>
            <a:pPr lvl="1"/>
            <a:r>
              <a:rPr lang="en-US" dirty="0" smtClean="0"/>
              <a:t>Prioritize </a:t>
            </a:r>
            <a:r>
              <a:rPr lang="en-US" dirty="0"/>
              <a:t>renovations and remodel work needed to maintain or obtain educational adequacy, code compliance, and safety. </a:t>
            </a:r>
            <a:endParaRPr lang="en-US" dirty="0" smtClean="0"/>
          </a:p>
          <a:p>
            <a:pPr lvl="1"/>
            <a:r>
              <a:rPr lang="en-US" dirty="0" smtClean="0"/>
              <a:t>Identify </a:t>
            </a:r>
            <a:r>
              <a:rPr lang="en-US" dirty="0"/>
              <a:t>ways to improve the image of the district through the "first impression drive-by look" while improving the environment for our students and faculty. </a:t>
            </a:r>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8760905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987167" y="4780678"/>
            <a:ext cx="4275221" cy="323165"/>
          </a:xfrm>
          <a:prstGeom prst="roundRect">
            <a:avLst/>
          </a:prstGeom>
          <a:solidFill>
            <a:schemeClr val="accent1">
              <a:lumMod val="7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SCHEDULE OVERVIEW - 2014</a:t>
            </a:r>
            <a:endParaRPr lang="en-US" dirty="0"/>
          </a:p>
        </p:txBody>
      </p:sp>
      <p:sp>
        <p:nvSpPr>
          <p:cNvPr id="4" name="AutoShape 4"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BQVFRQUFB4WFxcUGBwUFRcUFBgeFxUWFxwcHigsGBwlHBQUIjEhJSorMS4uFx8zODcsNygtLisBCgoKDg0OGxAQGywkHyQvLDAsLC0sNSwsLCwsLC8sLCwsLCw0LCwsNCwsLCwsLCwsLCwsLCwsLCwsLCwsLCwsLP/AABEIAGwA8AMBIgACEQEDEQH/xAAcAAAABwEBAAAAAAAAAAAAAAAAAQQFBgcIAwL/xABMEAACAQIEAQUKCQoFAwUAAAABAgMAEQQFEiExBgcTQVEVIjI0U2FxdJPSFBc1VIGRsrPRFiNCc5KUobHBw0NScoKjosLTJDM2YoT/xAAaAQACAwEBAAAAAAAAAAAAAAACAwABBAUG/8QAKBEAAgIBBAEEAgIDAAAAAAAAAAECEQMEEiExUQUUQXEyMxMiFUJh/9oADAMBAAIRAxEAPwCCZpmM3TzfnptppP8AFcCwkYdtJu6M9r9NPbhfpZLX7L3415zg/nsR1fnpPvGq8sxwjPlDrZsEseE75bRtFJdAx84Pe2vsRr666c5qCXHY1uij+6U3l5vav71DujN5eb2r+9SUUdO2osU90ZvLze1f3qMZhOb2mnNuNpJDb077Uje9jbjbb09VXhyg6dcti7lJhzgmwbdOTs9tHEWO58Lz3pWSShXHZTdFNd0ZvLTe1f8AGh3Rm8vN7V/epKKOm0ixT3Rm8vN7V/er18OxFr9LiLdvSSW9F70kq3uRy4Y5DH8NLiL4X/h+Fr6f839Gq1LySUFdFN0VW2PnGxmnB7DJID9RNF3Rm8vN7V/eqZc9fymf1Ef/AHVBKuDUop0RcinujN5eb2r+9Q7ozeWm9q/40mp+5CQwvmGGXE26IvuG8EtY6A3mLWq5Uk3RfQ1HMpvLTe1f8aHdGby03tX96r/zhHZMeuZx4dcCiD4Ow2fwTc78GB02sONZ1TgL8bb+mgxTWT4KTsV90ZvLze1f3qHdGby83tX96k1Cm0ixT3Rm8tN7WT8aHdKby83tX/GrS5ro2XLMRJl6RSY7pbESW8EW0DjsNNyOq96Tc7OXxyTYYfm0xfQlsR0Y739ELfr8LpLX6r1mlqIQb3LhASml2Vt3Rm8vN7V/eod0pvLze1f3qcO4B/zj9k/jTbjcN0blb3t1+mph1WHM9sHbKhlhN0j0Mxn8tN7V/wAaNsfOOM04PnkkB/ia95H4zh/18f3gqwOezI5hiTi9I6Aokeq++vfa3ZTXJKSj5Dvmiu+6M3l5vav71DujN5eb2r+9SahTKRdCnulN5eb2r+9Q7oz2v001r2v0slr9l70kk4He21X3yjwbPlMikNgljw41RkRtE5sGsDxBuNN9jvwNKyTUGlRTdFH90ZvLze1f8aWZNmExxOHBmmIOIiBBlcggyLccaaqWZL4zhvWIvvFpjSos94jCvNi5I4lLyPiJFVRYFm1ttv8ATT2/IfNioQ4bEFAbhDKpQHqIXpLCvPJX5Zh9df7T1pWs2bM4NJIFujM/xfZn8zk/aj9+h8X2Z/M5P2o/frTFqFqV7ufhA72Zn+L7M/mcn7Ufv12j5E5uqlFw+IVG4osqqh7bqJLH6a0lahap7uXhE3My1juSuMheKObDsjztpiUsnfsLXAs1hxHG3GnD4us0+Zv+3F/5Ks/nL+Ucm9Yb+aVY1FLUzSTXyXuZmr4usz+Zv+3F/wCSuo5B5uF0DDzaL30CaMJfjfT0lr33vWkLUKD3U/CK3mUEwmJxLuFTEYiRNn0q87rYkWYi5AuCPoNd/wAmMb8yxf7vJ7tWLzH+O5l9H30tXJTcmocJUkXuMq/kzjfmWL/d5PdoHkxjfmWL/d5PdrVVCg93LwTeZbxOTZk6hZMPj3VfBV4p3VSNgQCDbba9NOIwzxm0sbxnskRkN/8AcBWurVxxOGSQaZFV1PUwDD+NRatr4JuMj0KuvljzSxSBpMv/ADUlr9CT+ac9i3/9sn6vMKplsK4cxsjLIDpZGFmVhxBHVWqGaEldhbkFh8Q8bao3eNrW1IxRrHquCNvNTryfZmkkZizEruzXYk3HEnidqVYHKFTd++b/AKR6O2nICuJrvUoTg8cFd/Jhz6mMk4xDqO51hnMpIViLDcAkcKkVCuZpdTLTz3pWZcWV43aIdhYJHdViV2kJ71UBLkjfvQN77U8YjKMzkFpIMwccbOk7i/bZhxp8wsxjkSWPaSM3VrAkG1jx8xP11cfIvNpsVh+knVQdRClbjUBsWIPDe9dvF6osrrbyb8epU3VGd/yZxvzLF/u8nu0f5M435li/3eT3a1TQrT7uXgfvMrfkzjfmWL9hJ7tdZMizFlCNhscUXwUMUxRfQpFhWpKFT3b8E3GVvyYxvzLF+wk92vGAwkkWLw6TRvE/wiI6ZEaNrGRbGzAG1arNURznfLkP+vD/AHgpmPUPI6aLUrGDkr8sw+uv9p60sKzTyV+WYfXX+09aWFK1Xa+gZB0L0KQ51KVw8zKbMsTkHsIUkEfTWUEXUKzBHy/zGw/9bLw/+vu16/L/ADD57L/0+7Wn2svKC2lrc5fyjk3rDf8AZVjCs25Bn2JxeYYH4VM8ujELp1W73Ud7WA7BWkqHNBwpMjDojR0RpAJTnMd47mXpH30tXJVN8x3juZekffS1clOz/mW+wUKFVtz1ZvPhocM2GleIvMwYobEjQTY/SKXCO6VIosi9HVKc2PL7FSYuPDYqTpkluFZwOkRgCwsw4ggG4Nzw3q6hV5Mbg6ZbVBGqj5zoYfhoZFAl6ICRh13Pe7doHX5x2VbtUry6J+HT37QB6NIt/WsOrm44+Pkz6iVQGKhQrxMpKkKbEjY9hrkpW6OeuWE06jYsoPnIr2rA8CD6N6iUuAkHhI3p41zRmQ3GpT9Vdr/FQlH+mTk2+0i1xImsEDSMqILs7BVHnOwq+MrwKwRJEnBFC+m3E/TWdeTPKv4PiIZZlLCN7totcjSRwPXcirEbnqw/Vhpz9KfjV6bQZcV7kMwYJQuy06FQzkNy+TMpZI0hePo0DkuQb6jawt6KmdPlFxdMcChQqM8ueVy5bHHI8bSCSTo7KQCDpLX3/wBJqJNukQkpqiOc75ch/wBWH+8FSReerD9eGnH0of61A+UfKFMfmkE8SsimWBbPa91kFzt6a1YMc4ytr4CSZw5K/LMPrr/aetLCs08lflmH11/tPWlhVartfRJB0TKDxo6FZQRP8Bj8mn7I/Ch8Cj8mn7I/ClFFUIZ/zJQOUlgAAMZHYDYeAtaAqgM0/wDkv/7Y/sLV/wBaNR/r9BSDojR0RrOCU5zHeO5l6R99LVyVTfMd47mXpH30tXJTs/5kfYKhXOdyRlzKKBIHRDFIXPSXsQV02FvTU1rw7AC5NgOJpUZOLtEK25Bc2JwWIGIxMiyOgtGqAhVZtmYk8TbYek1ZYpi5P8q8PjZJkwrM4gIDPptGS17BGPheCeFP1FklKTuRbdhGqu50st0TRzi1pBoO++tdxt197/Kpnyg5YYPBD/1EyhupF7+Q/wC1bkfTtVDct+WEmYYgSjVHHGLRJfdQfCY221Gwv6LUEtI88aAnj3xocKFM2EzwHaUW868PqpyixaN4LKfprjZdJmxOpROdPFOL5R3omUHiAfTvR0KzptdC+RuxWTxt4I0HtHD6vwpgxWGaNtLfR2EeaphTfncOqInrXcf1rq6DXzhNQm7TNeDPJSSfRKeYLxrFfqE+2au+qR5gvGsV+oT7Zq7q6ep/YzdLsFVbz++K4X1r+09WlVW8/viuF9a/tPQ4P2IpdlJ0syXxnDesRferSOlmS+M4b1iL71a6j6Gse+SvyzD66/2nrSwrNPJX5Zh9df7T1pYVg1Xa+hcg6R5xMyQTOhsyxOwPGxVSQfrFLKb8/wDFsR+of7BrKuwTP0fOfmlgfhI4D/Ci7P8ARXr4zs0+cj2UXuVDYvBHoH8q911v4YeENpEj5O5hJiM1w00zapJMShZrBbkbcBsNgK01WW+RPyhg/WE/nWpKx6tVJAzDojR0RrKAU5zHeO5l6R99LVxmqc5jvHcy9I++lq3cbiRHG8jAkIhc242UXNvqp2f8y32Jc1zzD4a3wmaOLVw6Rgt7cbX9IqoOcXlLPEkuGTEmePEuJUlUqdOHIKvB3vDvgtu0E1X2c5xLjJWnxDanfe3Uq9SL2AfxpCB2Vqx6bbyw1Et7mSzXCwJJC86DETy6ljIYbKoVQGIAZjubA9dXAKyA3A2NjxBHEEcCPPWscixBlw0EjeE8KMfSygmkarHte7yDJEB50+QCTxvisIgXEL30gX/GUcbj/OBwPXwNVBkOGDsWIBUDr4Etw/hWqjVC55DCmJn+DKFjMrGw4av0rdg1X+useo1cseFx+X0Iz5NsKIrjslI3i3H+Xr+jtpokjKnvgQfPtU1ryyA8Rf071nwerTgts1uEQ1co8S5IfFiWU967D0GpbhGJRSwsxG489elhUcFUegAV7pGt1kNQltjVAZsyydKgVwxtuje/+U/yrvTZnuJ0x6Rxfb6O2s2mxueWKXlCscXKaSJZzBeNYr9Qn2zV31SHMF41iv1CfbNXfXotT+xnVl2Cqt5/fFcL61/aerSqref3xXC+tf2nocH7ERdlJ0syXxnDesRferSOlmS+M4b1iL71a6j6Gse+SvyzD66/2nrSwrKOIxbw4uSSJikiYiRlYWJDa233B7ad/jBzP55J+zH7lZs2F5KaBlGzTFN+f+LYj9Q/2DWdxzhZn88k/Zj9yvE3LzMXVlfFyFWBUjTHuCLEeB56StLLyDtIzF4I9A/lXuiAtQrojB65FfKGD9YT+dakrJGCxTxSJLEdLxsGU8bMOBsak3xlZn85/wCNPdrJnwyyNUDJWaSojWbvjLzP5z/xp7tH8ZeZ/Of+NPdpHtZ/8B2MlvMd47mX+376WrgniDKVYXVgQR2gixH1Gsu5BynxOCeWTDOFaa2slQ17Etw6t3anz40sy8sns1pmXTylK0W4sj/KfIXwOJfDvchD3jH9OM+A3ptsfODTXT7yh5W4nGqq4oxvpN1YRhXXtAYbgHbbzUw1rhe3+waOuGwrzOsUS6pJGCIO1m2H0b/UK1hlmEEMMcQNxHGqX7dIAv8AwrLOSZvLhJRNBpEgBALKH034kA8D5/PUm+NLMvKp7MUjPilNqgZKzQ7rcEdoqss95vHTvsIda/5GNnHmU8G+m1QT40sy8sns1ofGlmXlk9mtYsvp7yKpCp4VPs74jDtGxSRSrDirCx+qudR/P+UmIxjrJiGBdBpDIugkE3sbcd+F+016yPFO0lmYkaTsd+Fc/P6VLHBzUujJk0rim7H6hQqMZzO3SsuprC219uFY9HpnqJ7U6E4cX8joesZmSR9epuwf1PVUbxOIaRizcT/AdlcaFel0mhx6flcvydLFgjj+y0OYLxrFfqE+2au+sr8neUWIwLu+FYK0ihWuoa6g3HHhxp++NLMvLJ7NavNglOdoNx5NFVVvP74rhfWv7T1B/jSzLyyezWmjlFyvxWORExTqyo+tbKFs2krfbzMarFp5xmmyKLGKlmS+M4b1iL71aR0ryXxnD+sRfeLWx9BsvTFZFlXTTq2BDGIGSVwve3KmU/pXJIv1UmXLMl1unwRAyYYYmxUjVEULkLvuwA3HnFSCbKYy+YSFQXePTrsupVMJBCm1wPNSL8nYpo50k1kNh4ACCAyGOJ1DIQNmsxB7b24Vy7flikIpcjyZWwiNhI9WNGqIaTwChrvv3vhKPSQK5TZZkiHFBsImrBgGRdJuVIB1Jv3w74DzGuz8nkmikdpJQ0OGhSMqwGgRIJVIFrE67HcHgKU55ydixEGLMhcN0xkDKQrKWjjVlBt4BCLdTcG3ook35ZDl+TOVmYwpgBIVYJI6LeONmAYK5LA8CDsDa4vSeXKMmWHDzNhECYmRY4+9N9TkgFhfYbbnq2p4nLYfHhYmITEuskikAjXbQSu1xcIt9+qm7DclocREkUrSlI8EY1AfT3szsJCbDckRoOzaqTflkFOG5H5U8s0QwceqHTruCB+cGpbG++wNNeY5fkkDES4VFC4kYZmKnSsjR9KCTfwNP6XVTnkEjDGX1k/CMPG8lwN2SLYiwFr6jevU2UIcTqJY3zHpbG2m/wAEMRUi266Sdu36qlu+WyWNuYZPlEQc/ANYSZYG6Nb/AJyQKU4sNj0qgHtr1HkuUF5lOBVRh79LIwsiEIJCD399lYcBSw8noooZoo2kCfD4ZAC2rToMRVFuPA70CxvttfhXOPLI2zDFxuoZcSG1kqusBolQqr21KtlBtfjert+WWJkyTKtDyPlrxokRmvJEyho03Nu+2Nv0WsfNQwmTZPJYDBBX6YQFGUhlkaPpVBsxFiljcE8RXHBYDpzinmd2kjwb4cP3oZlYEFnsoDPZRvbt2p1y/KkidYo7hIsYkiKNOxeE6he24uSd9/o2qcr5ZBtiynKTG0r5eY41lETNIlgraihLWc2VWFieq46qVPydygYVsWcEnQqpe+k6mRTbUovwPEeanTE5apwGNiJbTI09ztcdIzE22ttfa4pdyhwiyYGWM3CtDp2tcC1ttv6UO5+WVZFpsnydcPLiGwShYWKOhU9IJAQNAAO7d8LW43rtLydyoTQwjABzOuuN0W8ZRbamvq4DWh4fpUow2SR3jwyl0ihxMjoEIQ3CalBIFyAZGt17C5Nd8hytY5MIqs5GHXERRhiD+bLIACbXNggAP13qbn5ZBmwWW5JLJBEMIitiYemi1qQGW5Gnjs2xNvNQiyvKJEhaHAdK08fSqiIdYiBtra7AKL7bnenDI+T8TdFG+plGAWPcgHvZiyuCALODuCLWpHjcsXDYXDtEzEiFsKwbSwkiLFhrGmxIN7EW8I0VvyyCnGcmsoiwpxUmDVYggc6kZXAPAFSbqd+Bpj5X5RgsPh0eDCjDyyXKkixIUjVGLMQXYEEKL6gNuFTIYIYbLFjiZrRwrYvZy17FtdxZr3N9uukmUZYi4TCqL2+EiUA2IVi7NpUW71RfYDgAKXJb4uLboGS3KmV7BycxLvJGkRZoSA4DL3rFQ4U78SGH8afclyzLzh8O2IwJkmmLAHSLv0diW3cbWIH+3hUmhw+vNSzE3iUlSAoOl1AKMwF2QcQCeNM+a4BEwuA2D9EXCiRUkB1mxLBlIuOo0nDpo4pXFvkDHijB2gZnleSYc4oSYWMHBxpJIAp3WW+jTvubqRb0dtOeZ8kcqgj1vg4yCQqhFLM7NsqqL7k0WK5MQSztJIGLHESk7ix1QqliLbgdGpHYRel+Nwl8vhId1aGOORHW2rXGgsTcEG4uDt1mtLb45Y2yPTZTlCI5fAaXjdEaIpaUGc6YjbVYhjfe9tj2UqzHkzlcEAnfLwV2uqrdl1cNQ19thsTxrzBly4qJpsQS7zYiBWBC6NEEgZEC6babs173JvxqScpMCjYOSIDQmkABAFAAYEAC1gPoqnJ2lbIRrDcnsreYwDLrOqqz3UWTpAWVW7/idJ4Xo8pyDKMT0mjBqOiUGQupXo23vG2+zgLcjqBHaK74+MR5nJKoUu0V7sqsVMUbadDEXW997HeuIyRVieLpZiuLhjM12GpneQLJJfT3rOrWNtrKtgLVdvyyxLBluSvhY8UmDUpKwRF02cuxsFN2AU7dZqQYPkNl/eSLg0RgQ4uCGVgbi+/EECmrN8AMPHikRmZGeN2SXTKpLqyMCHU7HQp9IqWcnMKIsLBGCzBIlUFzqYgKOJ6zQybrtl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Rounded Rectangle 2"/>
          <p:cNvSpPr/>
          <p:nvPr/>
        </p:nvSpPr>
        <p:spPr>
          <a:xfrm>
            <a:off x="460376" y="1870787"/>
            <a:ext cx="1078359" cy="960267"/>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0375" y="1361868"/>
            <a:ext cx="8263747"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Feb.       Mar.       April       May       June       July      August      Sept.       Oct.        Nov.</a:t>
            </a:r>
            <a:endParaRPr lang="en-US" dirty="0"/>
          </a:p>
        </p:txBody>
      </p:sp>
      <p:sp>
        <p:nvSpPr>
          <p:cNvPr id="8" name="TextBox 7"/>
          <p:cNvSpPr txBox="1"/>
          <p:nvPr/>
        </p:nvSpPr>
        <p:spPr>
          <a:xfrm>
            <a:off x="419942" y="1907724"/>
            <a:ext cx="1180772" cy="923330"/>
          </a:xfrm>
          <a:prstGeom prst="rect">
            <a:avLst/>
          </a:prstGeom>
          <a:noFill/>
        </p:spPr>
        <p:txBody>
          <a:bodyPr wrap="none" rtlCol="0">
            <a:spAutoFit/>
          </a:bodyPr>
          <a:lstStyle/>
          <a:p>
            <a:r>
              <a:rPr lang="en-US" dirty="0" smtClean="0"/>
              <a:t>Visioning </a:t>
            </a:r>
          </a:p>
          <a:p>
            <a:r>
              <a:rPr lang="en-US" dirty="0" smtClean="0"/>
              <a:t>Feb. 25 </a:t>
            </a:r>
          </a:p>
          <a:p>
            <a:r>
              <a:rPr lang="en-US" dirty="0" smtClean="0"/>
              <a:t>B.O.T.</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5098" y="312738"/>
            <a:ext cx="2109023" cy="595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471776" y="2899879"/>
            <a:ext cx="2133918" cy="923330"/>
          </a:xfrm>
          <a:prstGeom prst="rect">
            <a:avLst/>
          </a:prstGeom>
          <a:noFill/>
        </p:spPr>
        <p:txBody>
          <a:bodyPr wrap="none" rtlCol="0">
            <a:spAutoFit/>
          </a:bodyPr>
          <a:lstStyle/>
          <a:p>
            <a:r>
              <a:rPr lang="en-US" dirty="0" smtClean="0"/>
              <a:t>Consultant Facility </a:t>
            </a:r>
          </a:p>
          <a:p>
            <a:r>
              <a:rPr lang="en-US" dirty="0" smtClean="0"/>
              <a:t>Assessments</a:t>
            </a:r>
          </a:p>
          <a:p>
            <a:endParaRPr lang="en-US" dirty="0"/>
          </a:p>
        </p:txBody>
      </p:sp>
      <p:sp>
        <p:nvSpPr>
          <p:cNvPr id="11" name="Rounded Rectangle 10"/>
          <p:cNvSpPr/>
          <p:nvPr/>
        </p:nvSpPr>
        <p:spPr>
          <a:xfrm>
            <a:off x="419942" y="2936808"/>
            <a:ext cx="2089993" cy="580834"/>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007219" y="3634861"/>
            <a:ext cx="1620956" cy="646331"/>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87167" y="3634861"/>
            <a:ext cx="2305149" cy="923330"/>
          </a:xfrm>
          <a:prstGeom prst="rect">
            <a:avLst/>
          </a:prstGeom>
          <a:noFill/>
        </p:spPr>
        <p:txBody>
          <a:bodyPr wrap="square" rtlCol="0">
            <a:spAutoFit/>
          </a:bodyPr>
          <a:lstStyle/>
          <a:p>
            <a:r>
              <a:rPr lang="en-US" dirty="0" smtClean="0"/>
              <a:t>Demographic </a:t>
            </a:r>
          </a:p>
          <a:p>
            <a:r>
              <a:rPr lang="en-US" dirty="0" smtClean="0"/>
              <a:t>Study/Analysis</a:t>
            </a:r>
          </a:p>
          <a:p>
            <a:endParaRPr lang="en-US" dirty="0"/>
          </a:p>
        </p:txBody>
      </p:sp>
      <p:sp>
        <p:nvSpPr>
          <p:cNvPr id="14" name="Rounded Rectangle 13"/>
          <p:cNvSpPr/>
          <p:nvPr/>
        </p:nvSpPr>
        <p:spPr>
          <a:xfrm>
            <a:off x="987167" y="4367502"/>
            <a:ext cx="2089993" cy="323165"/>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87167" y="4367502"/>
            <a:ext cx="2018566" cy="646331"/>
          </a:xfrm>
          <a:prstGeom prst="rect">
            <a:avLst/>
          </a:prstGeom>
          <a:noFill/>
        </p:spPr>
        <p:txBody>
          <a:bodyPr wrap="none" rtlCol="0">
            <a:spAutoFit/>
          </a:bodyPr>
          <a:lstStyle/>
          <a:p>
            <a:r>
              <a:rPr lang="en-US" dirty="0" smtClean="0"/>
              <a:t>Financial Analysis</a:t>
            </a:r>
          </a:p>
          <a:p>
            <a:endParaRPr lang="en-US" dirty="0"/>
          </a:p>
        </p:txBody>
      </p:sp>
      <p:sp>
        <p:nvSpPr>
          <p:cNvPr id="16" name="TextBox 15"/>
          <p:cNvSpPr txBox="1"/>
          <p:nvPr/>
        </p:nvSpPr>
        <p:spPr>
          <a:xfrm>
            <a:off x="987167" y="4755411"/>
            <a:ext cx="1898918" cy="646331"/>
          </a:xfrm>
          <a:prstGeom prst="rect">
            <a:avLst/>
          </a:prstGeom>
          <a:noFill/>
        </p:spPr>
        <p:txBody>
          <a:bodyPr wrap="none" rtlCol="0">
            <a:spAutoFit/>
          </a:bodyPr>
          <a:lstStyle/>
          <a:p>
            <a:r>
              <a:rPr lang="en-US" dirty="0" smtClean="0">
                <a:solidFill>
                  <a:schemeClr val="bg1"/>
                </a:solidFill>
              </a:rPr>
              <a:t>Committee Work</a:t>
            </a:r>
          </a:p>
          <a:p>
            <a:endParaRPr lang="en-US" dirty="0">
              <a:solidFill>
                <a:schemeClr val="bg1"/>
              </a:solidFill>
            </a:endParaRPr>
          </a:p>
        </p:txBody>
      </p:sp>
      <p:sp>
        <p:nvSpPr>
          <p:cNvPr id="20" name="5-Point Star 19"/>
          <p:cNvSpPr/>
          <p:nvPr/>
        </p:nvSpPr>
        <p:spPr>
          <a:xfrm>
            <a:off x="7790908" y="2048256"/>
            <a:ext cx="559990" cy="455642"/>
          </a:xfrm>
          <a:prstGeom prst="star5">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4823773" y="2048256"/>
            <a:ext cx="559990" cy="4556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688556" y="2603642"/>
            <a:ext cx="1147665" cy="923330"/>
          </a:xfrm>
          <a:prstGeom prst="rect">
            <a:avLst/>
          </a:prstGeom>
          <a:noFill/>
        </p:spPr>
        <p:txBody>
          <a:bodyPr wrap="square" rtlCol="0">
            <a:spAutoFit/>
          </a:bodyPr>
          <a:lstStyle/>
          <a:p>
            <a:r>
              <a:rPr lang="en-US" dirty="0" smtClean="0"/>
              <a:t>Board Calls Election</a:t>
            </a:r>
            <a:endParaRPr lang="en-US" dirty="0"/>
          </a:p>
        </p:txBody>
      </p:sp>
      <p:sp>
        <p:nvSpPr>
          <p:cNvPr id="23" name="TextBox 22"/>
          <p:cNvSpPr txBox="1"/>
          <p:nvPr/>
        </p:nvSpPr>
        <p:spPr>
          <a:xfrm>
            <a:off x="7497069" y="2603642"/>
            <a:ext cx="1357681" cy="646331"/>
          </a:xfrm>
          <a:prstGeom prst="rect">
            <a:avLst/>
          </a:prstGeom>
          <a:noFill/>
        </p:spPr>
        <p:txBody>
          <a:bodyPr wrap="square" rtlCol="0">
            <a:spAutoFit/>
          </a:bodyPr>
          <a:lstStyle/>
          <a:p>
            <a:r>
              <a:rPr lang="en-US" dirty="0" smtClean="0"/>
              <a:t>Election Day Nov. 4</a:t>
            </a:r>
            <a:endParaRPr lang="en-US" dirty="0"/>
          </a:p>
        </p:txBody>
      </p:sp>
      <p:sp>
        <p:nvSpPr>
          <p:cNvPr id="24" name="Rounded Rectangle 23"/>
          <p:cNvSpPr/>
          <p:nvPr/>
        </p:nvSpPr>
        <p:spPr>
          <a:xfrm>
            <a:off x="5262388" y="5256243"/>
            <a:ext cx="2772131" cy="323165"/>
          </a:xfrm>
          <a:prstGeom prst="roundRect">
            <a:avLst/>
          </a:prstGeom>
          <a:solidFill>
            <a:srgbClr val="CC0000"/>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271413" y="5230975"/>
            <a:ext cx="1240596" cy="646331"/>
          </a:xfrm>
          <a:prstGeom prst="rect">
            <a:avLst/>
          </a:prstGeom>
          <a:noFill/>
        </p:spPr>
        <p:txBody>
          <a:bodyPr wrap="none" rtlCol="0">
            <a:spAutoFit/>
          </a:bodyPr>
          <a:lstStyle/>
          <a:p>
            <a:r>
              <a:rPr lang="en-US" dirty="0" smtClean="0">
                <a:solidFill>
                  <a:schemeClr val="bg1"/>
                </a:solidFill>
              </a:rPr>
              <a:t>PAC Work</a:t>
            </a:r>
          </a:p>
          <a:p>
            <a:endParaRPr lang="en-US" dirty="0">
              <a:solidFill>
                <a:schemeClr val="bg1"/>
              </a:solidFill>
            </a:endParaRPr>
          </a:p>
        </p:txBody>
      </p:sp>
    </p:spTree>
    <p:extLst>
      <p:ext uri="{BB962C8B-B14F-4D97-AF65-F5344CB8AC3E}">
        <p14:creationId xmlns:p14="http://schemas.microsoft.com/office/powerpoint/2010/main" val="394967311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DATES</a:t>
            </a:r>
            <a:endParaRPr lang="en-US" dirty="0"/>
          </a:p>
        </p:txBody>
      </p:sp>
      <p:sp>
        <p:nvSpPr>
          <p:cNvPr id="4" name="Content Placeholder 3"/>
          <p:cNvSpPr>
            <a:spLocks noGrp="1"/>
          </p:cNvSpPr>
          <p:nvPr>
            <p:ph idx="1"/>
          </p:nvPr>
        </p:nvSpPr>
        <p:spPr>
          <a:xfrm>
            <a:off x="376651" y="1365631"/>
            <a:ext cx="7503627" cy="4361688"/>
          </a:xfrm>
        </p:spPr>
        <p:txBody>
          <a:bodyPr/>
          <a:lstStyle/>
          <a:p>
            <a:pPr>
              <a:lnSpc>
                <a:spcPct val="100000"/>
              </a:lnSpc>
            </a:pPr>
            <a:r>
              <a:rPr lang="en-US" sz="1600" dirty="0" smtClean="0"/>
              <a:t>FIRST MEETING</a:t>
            </a:r>
          </a:p>
          <a:p>
            <a:pPr lvl="1">
              <a:lnSpc>
                <a:spcPct val="100000"/>
              </a:lnSpc>
            </a:pPr>
            <a:r>
              <a:rPr lang="en-US" sz="1400" b="1" dirty="0" smtClean="0"/>
              <a:t>Thursday</a:t>
            </a:r>
            <a:r>
              <a:rPr lang="en-US" sz="1400" b="1" dirty="0"/>
              <a:t>, </a:t>
            </a:r>
            <a:r>
              <a:rPr lang="en-US" sz="1400" b="1" dirty="0" smtClean="0"/>
              <a:t>3/27/14</a:t>
            </a:r>
            <a:r>
              <a:rPr lang="en-US" sz="1400" b="1" dirty="0"/>
              <a:t>: </a:t>
            </a:r>
            <a:r>
              <a:rPr lang="en-US" sz="1400" b="1" dirty="0" smtClean="0"/>
              <a:t>6:00-7:30pm</a:t>
            </a:r>
            <a:endParaRPr lang="en-US" sz="1400" dirty="0" smtClean="0"/>
          </a:p>
          <a:p>
            <a:pPr>
              <a:lnSpc>
                <a:spcPct val="100000"/>
              </a:lnSpc>
            </a:pPr>
            <a:r>
              <a:rPr lang="en-US" sz="1600" dirty="0" smtClean="0"/>
              <a:t>SECOND MEETING</a:t>
            </a:r>
          </a:p>
          <a:p>
            <a:pPr lvl="1">
              <a:lnSpc>
                <a:spcPct val="100000"/>
              </a:lnSpc>
            </a:pPr>
            <a:r>
              <a:rPr lang="en-US" sz="1400" b="1" dirty="0" smtClean="0"/>
              <a:t>Thursday, 4/10/14: 6:00-7:30pm</a:t>
            </a:r>
          </a:p>
          <a:p>
            <a:pPr>
              <a:lnSpc>
                <a:spcPct val="100000"/>
              </a:lnSpc>
            </a:pPr>
            <a:r>
              <a:rPr lang="en-US" sz="1600" dirty="0" smtClean="0"/>
              <a:t>THIRD MEETING</a:t>
            </a:r>
          </a:p>
          <a:p>
            <a:pPr lvl="1">
              <a:lnSpc>
                <a:spcPct val="100000"/>
              </a:lnSpc>
            </a:pPr>
            <a:r>
              <a:rPr lang="en-US" sz="1400" b="1" dirty="0" smtClean="0"/>
              <a:t>Thursday, 4/24/14: 6:00–7:30pm</a:t>
            </a:r>
            <a:endParaRPr lang="en-US" sz="1400" dirty="0" smtClean="0"/>
          </a:p>
          <a:p>
            <a:pPr>
              <a:lnSpc>
                <a:spcPct val="100000"/>
              </a:lnSpc>
            </a:pPr>
            <a:r>
              <a:rPr lang="en-US" sz="1600" dirty="0" smtClean="0"/>
              <a:t>FOURTH MEETING</a:t>
            </a:r>
          </a:p>
          <a:p>
            <a:pPr lvl="1">
              <a:lnSpc>
                <a:spcPct val="100000"/>
              </a:lnSpc>
            </a:pPr>
            <a:r>
              <a:rPr lang="en-US" sz="1400" b="1" dirty="0"/>
              <a:t>Thursday, </a:t>
            </a:r>
            <a:r>
              <a:rPr lang="en-US" sz="1400" b="1" dirty="0" smtClean="0"/>
              <a:t>5/15/14</a:t>
            </a:r>
            <a:r>
              <a:rPr lang="en-US" sz="1400" b="1" dirty="0"/>
              <a:t>: </a:t>
            </a:r>
            <a:r>
              <a:rPr lang="en-US" sz="1400" b="1" dirty="0" smtClean="0"/>
              <a:t>6:00–7:30pm</a:t>
            </a:r>
            <a:endParaRPr lang="en-US" sz="1400" dirty="0" smtClean="0"/>
          </a:p>
          <a:p>
            <a:pPr>
              <a:lnSpc>
                <a:spcPct val="100000"/>
              </a:lnSpc>
            </a:pPr>
            <a:r>
              <a:rPr lang="en-US" sz="1600" dirty="0" smtClean="0"/>
              <a:t>FIFTH MEETING</a:t>
            </a:r>
          </a:p>
          <a:p>
            <a:pPr lvl="1">
              <a:lnSpc>
                <a:spcPct val="100000"/>
              </a:lnSpc>
            </a:pPr>
            <a:r>
              <a:rPr lang="en-US" sz="1400" b="1" dirty="0"/>
              <a:t>Thursday, </a:t>
            </a:r>
            <a:r>
              <a:rPr lang="en-US" sz="1400" b="1" dirty="0" smtClean="0"/>
              <a:t>5/29/14</a:t>
            </a:r>
            <a:r>
              <a:rPr lang="en-US" sz="1400" b="1" dirty="0"/>
              <a:t>: </a:t>
            </a:r>
            <a:r>
              <a:rPr lang="en-US" sz="1400" b="1" dirty="0" smtClean="0"/>
              <a:t>6:00–7:30pm</a:t>
            </a:r>
            <a:endParaRPr lang="en-US" sz="1400" dirty="0" smtClean="0"/>
          </a:p>
          <a:p>
            <a:pPr>
              <a:lnSpc>
                <a:spcPct val="100000"/>
              </a:lnSpc>
            </a:pPr>
            <a:r>
              <a:rPr lang="en-US" sz="1600" dirty="0" smtClean="0"/>
              <a:t>SIXTH MEETING</a:t>
            </a:r>
          </a:p>
          <a:p>
            <a:pPr lvl="1">
              <a:lnSpc>
                <a:spcPct val="100000"/>
              </a:lnSpc>
            </a:pPr>
            <a:r>
              <a:rPr lang="en-US" sz="1400" b="1" dirty="0"/>
              <a:t>Thursday, </a:t>
            </a:r>
            <a:r>
              <a:rPr lang="en-US" sz="1400" b="1" dirty="0" smtClean="0"/>
              <a:t>6/11/14</a:t>
            </a:r>
            <a:r>
              <a:rPr lang="en-US" sz="1400" b="1" dirty="0"/>
              <a:t>: </a:t>
            </a:r>
            <a:r>
              <a:rPr lang="en-US" sz="1400" b="1" dirty="0" smtClean="0"/>
              <a:t>6:00–7:30pm</a:t>
            </a:r>
          </a:p>
          <a:p>
            <a:pPr marL="347663" lvl="1" indent="0">
              <a:lnSpc>
                <a:spcPct val="100000"/>
              </a:lnSpc>
              <a:buNone/>
            </a:pPr>
            <a:endParaRPr lang="en-US" sz="1400" b="1" dirty="0" smtClean="0"/>
          </a:p>
          <a:p>
            <a:pPr marL="7938" indent="0">
              <a:lnSpc>
                <a:spcPct val="100000"/>
              </a:lnSpc>
              <a:buNone/>
            </a:pPr>
            <a:r>
              <a:rPr lang="en-US" sz="1700" b="1" dirty="0" smtClean="0"/>
              <a:t>Additional meetings as needed</a:t>
            </a:r>
            <a:endParaRPr lang="en-US" sz="1700" dirty="0"/>
          </a:p>
          <a:p>
            <a:pPr marL="347663" lvl="1" indent="0">
              <a:lnSpc>
                <a:spcPct val="100000"/>
              </a:lnSpc>
              <a:buNone/>
            </a:pPr>
            <a:endParaRPr lang="en-US" sz="1300" dirty="0" smtClean="0"/>
          </a:p>
          <a:p>
            <a:pPr>
              <a:lnSpc>
                <a:spcPct val="100000"/>
              </a:lnSpc>
            </a:pPr>
            <a:r>
              <a:rPr lang="en-US" sz="1600" dirty="0" smtClean="0"/>
              <a:t>Tours:  Saturday bus tour of all facilities – tentative April 19 starting early</a:t>
            </a:r>
            <a:endParaRPr lang="en-US" sz="1600" dirty="0"/>
          </a:p>
        </p:txBody>
      </p:sp>
    </p:spTree>
    <p:extLst>
      <p:ext uri="{BB962C8B-B14F-4D97-AF65-F5344CB8AC3E}">
        <p14:creationId xmlns:p14="http://schemas.microsoft.com/office/powerpoint/2010/main" val="170783973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 name="Content Placeholder 3"/>
          <p:cNvSpPr>
            <a:spLocks noGrp="1"/>
          </p:cNvSpPr>
          <p:nvPr>
            <p:ph idx="1"/>
          </p:nvPr>
        </p:nvSpPr>
        <p:spPr/>
        <p:txBody>
          <a:bodyPr/>
          <a:lstStyle/>
          <a:p>
            <a:r>
              <a:rPr lang="en-US" dirty="0"/>
              <a:t>Welcome </a:t>
            </a:r>
            <a:r>
              <a:rPr lang="en-US" dirty="0" smtClean="0"/>
              <a:t>and Introductions</a:t>
            </a:r>
          </a:p>
          <a:p>
            <a:r>
              <a:rPr lang="en-US" dirty="0" smtClean="0"/>
              <a:t>Long Range Facilities Planning Committee </a:t>
            </a:r>
            <a:r>
              <a:rPr lang="en-US" dirty="0"/>
              <a:t>O</a:t>
            </a:r>
            <a:r>
              <a:rPr lang="en-US" dirty="0" smtClean="0"/>
              <a:t>verview</a:t>
            </a:r>
            <a:endParaRPr lang="en-US" dirty="0"/>
          </a:p>
          <a:p>
            <a:pPr lvl="1"/>
            <a:r>
              <a:rPr lang="en-US" dirty="0" smtClean="0"/>
              <a:t>LRFPC purpose</a:t>
            </a:r>
            <a:r>
              <a:rPr lang="en-US" dirty="0"/>
              <a:t>, </a:t>
            </a:r>
            <a:r>
              <a:rPr lang="en-US" dirty="0" smtClean="0"/>
              <a:t>objectives </a:t>
            </a:r>
            <a:r>
              <a:rPr lang="en-US" dirty="0"/>
              <a:t>and </a:t>
            </a:r>
            <a:r>
              <a:rPr lang="en-US" dirty="0" smtClean="0"/>
              <a:t>responsibilities</a:t>
            </a:r>
            <a:endParaRPr lang="en-US" dirty="0"/>
          </a:p>
          <a:p>
            <a:pPr lvl="1"/>
            <a:r>
              <a:rPr lang="en-US" dirty="0" smtClean="0"/>
              <a:t>Designation of a Chairman, Secretary</a:t>
            </a:r>
            <a:endParaRPr lang="en-US" dirty="0"/>
          </a:p>
          <a:p>
            <a:r>
              <a:rPr lang="en-US" dirty="0"/>
              <a:t>Current District Background Information</a:t>
            </a:r>
          </a:p>
          <a:p>
            <a:r>
              <a:rPr lang="en-US" dirty="0" smtClean="0"/>
              <a:t>Charge to the Committee from the Board of Trustees</a:t>
            </a:r>
          </a:p>
          <a:p>
            <a:r>
              <a:rPr lang="en-US" dirty="0" smtClean="0"/>
              <a:t>Guiding Principles; discussion</a:t>
            </a:r>
          </a:p>
          <a:p>
            <a:r>
              <a:rPr lang="en-US" dirty="0" smtClean="0"/>
              <a:t>Master Schedule/Meeting overview</a:t>
            </a:r>
          </a:p>
          <a:p>
            <a:r>
              <a:rPr lang="en-US" dirty="0" smtClean="0"/>
              <a:t>Meeting Schedule</a:t>
            </a:r>
            <a:endParaRPr lang="en-US" dirty="0"/>
          </a:p>
        </p:txBody>
      </p:sp>
    </p:spTree>
    <p:extLst>
      <p:ext uri="{BB962C8B-B14F-4D97-AF65-F5344CB8AC3E}">
        <p14:creationId xmlns:p14="http://schemas.microsoft.com/office/powerpoint/2010/main" val="4177555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72" y="91348"/>
            <a:ext cx="6270106" cy="990600"/>
          </a:xfrm>
        </p:spPr>
        <p:txBody>
          <a:bodyPr/>
          <a:lstStyle/>
          <a:p>
            <a:r>
              <a:rPr lang="en-US" dirty="0" smtClean="0"/>
              <a:t>LONG RANGE FACILITIES PLANNING COMMITTEE</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196" y="3890865"/>
            <a:ext cx="4850407" cy="137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7566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72" y="91348"/>
            <a:ext cx="6680652" cy="990600"/>
          </a:xfrm>
        </p:spPr>
        <p:txBody>
          <a:bodyPr/>
          <a:lstStyle/>
          <a:p>
            <a:r>
              <a:rPr lang="en-US" dirty="0" smtClean="0"/>
              <a:t>LONG RANGE FACILITIES PLANNING COMMITTEE</a:t>
            </a:r>
            <a:endParaRPr lang="en-US" dirty="0"/>
          </a:p>
        </p:txBody>
      </p:sp>
      <p:sp>
        <p:nvSpPr>
          <p:cNvPr id="3" name="Content Placeholder 2"/>
          <p:cNvSpPr>
            <a:spLocks noGrp="1"/>
          </p:cNvSpPr>
          <p:nvPr>
            <p:ph idx="1"/>
          </p:nvPr>
        </p:nvSpPr>
        <p:spPr>
          <a:xfrm>
            <a:off x="376652" y="1365631"/>
            <a:ext cx="8027573" cy="2785129"/>
          </a:xfrm>
        </p:spPr>
        <p:txBody>
          <a:bodyPr/>
          <a:lstStyle/>
          <a:p>
            <a:r>
              <a:rPr lang="en-US" dirty="0"/>
              <a:t>What is a </a:t>
            </a:r>
            <a:r>
              <a:rPr lang="en-US" dirty="0" smtClean="0"/>
              <a:t>Long Range Planning Committee (LRFPC)?</a:t>
            </a:r>
            <a:endParaRPr lang="en-US" dirty="0"/>
          </a:p>
          <a:p>
            <a:pPr lvl="1"/>
            <a:r>
              <a:rPr lang="en-US" dirty="0"/>
              <a:t>A group of community and school district members that come together to study the facility needs of a school </a:t>
            </a:r>
            <a:r>
              <a:rPr lang="en-US" dirty="0" smtClean="0"/>
              <a:t>district.  Ultimately, to </a:t>
            </a:r>
            <a:r>
              <a:rPr lang="en-US" dirty="0"/>
              <a:t>recommend a </a:t>
            </a:r>
            <a:r>
              <a:rPr lang="en-US" dirty="0" smtClean="0"/>
              <a:t>specific proposal </a:t>
            </a:r>
            <a:r>
              <a:rPr lang="en-US" dirty="0"/>
              <a:t>to </a:t>
            </a:r>
            <a:r>
              <a:rPr lang="en-US" dirty="0" smtClean="0"/>
              <a:t>the </a:t>
            </a:r>
            <a:r>
              <a:rPr lang="en-US" dirty="0"/>
              <a:t>Board of Trustees to call </a:t>
            </a:r>
            <a:r>
              <a:rPr lang="en-US" dirty="0" smtClean="0"/>
              <a:t>a </a:t>
            </a:r>
            <a:r>
              <a:rPr lang="en-US" dirty="0"/>
              <a:t>bond election</a:t>
            </a:r>
            <a:r>
              <a:rPr lang="en-US" dirty="0" smtClean="0"/>
              <a:t>. </a:t>
            </a:r>
            <a:endParaRPr lang="en-US" dirty="0"/>
          </a:p>
          <a:p>
            <a:r>
              <a:rPr lang="en-US" dirty="0"/>
              <a:t>Why are we forming a </a:t>
            </a:r>
            <a:r>
              <a:rPr lang="en-US" dirty="0" smtClean="0"/>
              <a:t>LRFPC?</a:t>
            </a:r>
            <a:endParaRPr lang="en-US" dirty="0"/>
          </a:p>
          <a:p>
            <a:pPr lvl="1"/>
            <a:r>
              <a:rPr lang="en-US" dirty="0"/>
              <a:t>We want you to have input</a:t>
            </a:r>
            <a:r>
              <a:rPr lang="en-US" dirty="0" smtClean="0"/>
              <a:t>! LRFPC </a:t>
            </a:r>
            <a:r>
              <a:rPr lang="en-US" dirty="0"/>
              <a:t>participants </a:t>
            </a:r>
            <a:r>
              <a:rPr lang="en-US" dirty="0" smtClean="0"/>
              <a:t>reflect </a:t>
            </a:r>
            <a:r>
              <a:rPr lang="en-US" dirty="0"/>
              <a:t>larger community values, needs and desires. </a:t>
            </a:r>
          </a:p>
        </p:txBody>
      </p:sp>
      <p:sp>
        <p:nvSpPr>
          <p:cNvPr id="4" name="Rectangle 3"/>
          <p:cNvSpPr/>
          <p:nvPr/>
        </p:nvSpPr>
        <p:spPr>
          <a:xfrm>
            <a:off x="1597631" y="4561660"/>
            <a:ext cx="5748390" cy="830997"/>
          </a:xfrm>
          <a:prstGeom prst="rect">
            <a:avLst/>
          </a:prstGeom>
        </p:spPr>
        <p:txBody>
          <a:bodyPr wrap="square">
            <a:spAutoFit/>
          </a:bodyPr>
          <a:lstStyle/>
          <a:p>
            <a:pPr marL="0" indent="0" algn="ctr">
              <a:buNone/>
            </a:pPr>
            <a:r>
              <a:rPr lang="en-US" sz="2400" dirty="0">
                <a:solidFill>
                  <a:srgbClr val="E20000"/>
                </a:solidFill>
                <a:latin typeface="Arial Narrow" panose="020B0606020202030204" pitchFamily="34" charset="0"/>
              </a:rPr>
              <a:t>You are </a:t>
            </a:r>
            <a:r>
              <a:rPr lang="en-US" sz="2400" dirty="0" err="1" smtClean="0">
                <a:solidFill>
                  <a:srgbClr val="E20000"/>
                </a:solidFill>
                <a:latin typeface="Arial Narrow" panose="020B0606020202030204" pitchFamily="34" charset="0"/>
              </a:rPr>
              <a:t>Brazosport</a:t>
            </a:r>
            <a:r>
              <a:rPr lang="en-US" sz="2400" dirty="0" smtClean="0">
                <a:solidFill>
                  <a:srgbClr val="E20000"/>
                </a:solidFill>
                <a:latin typeface="Arial Narrow" panose="020B0606020202030204" pitchFamily="34" charset="0"/>
              </a:rPr>
              <a:t> ISD </a:t>
            </a:r>
            <a:r>
              <a:rPr lang="en-US" sz="2400" dirty="0">
                <a:solidFill>
                  <a:srgbClr val="E20000"/>
                </a:solidFill>
                <a:latin typeface="Arial Narrow" panose="020B0606020202030204" pitchFamily="34" charset="0"/>
              </a:rPr>
              <a:t>– past, present, and future!</a:t>
            </a:r>
          </a:p>
        </p:txBody>
      </p:sp>
    </p:spTree>
    <p:extLst>
      <p:ext uri="{BB962C8B-B14F-4D97-AF65-F5344CB8AC3E}">
        <p14:creationId xmlns:p14="http://schemas.microsoft.com/office/powerpoint/2010/main" val="55119638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72" y="91348"/>
            <a:ext cx="5607632" cy="990600"/>
          </a:xfrm>
        </p:spPr>
        <p:txBody>
          <a:bodyPr/>
          <a:lstStyle/>
          <a:p>
            <a:r>
              <a:rPr lang="en-US" dirty="0" smtClean="0"/>
              <a:t>LONG RANGE FACILITIES PLANNING COMMITTEE</a:t>
            </a:r>
            <a:endParaRPr lang="en-US" dirty="0"/>
          </a:p>
        </p:txBody>
      </p:sp>
      <p:sp>
        <p:nvSpPr>
          <p:cNvPr id="3" name="Content Placeholder 2"/>
          <p:cNvSpPr>
            <a:spLocks noGrp="1"/>
          </p:cNvSpPr>
          <p:nvPr>
            <p:ph idx="1"/>
          </p:nvPr>
        </p:nvSpPr>
        <p:spPr/>
        <p:txBody>
          <a:bodyPr>
            <a:noAutofit/>
          </a:bodyPr>
          <a:lstStyle/>
          <a:p>
            <a:r>
              <a:rPr lang="en-US" dirty="0"/>
              <a:t>Membership represents a broad cross-section of the community, including parents and non-parents, business owners, community leaders, retirees, </a:t>
            </a:r>
            <a:r>
              <a:rPr lang="en-US" dirty="0" smtClean="0"/>
              <a:t>District </a:t>
            </a:r>
            <a:r>
              <a:rPr lang="en-US" dirty="0"/>
              <a:t>staff, and community leaders.</a:t>
            </a:r>
          </a:p>
          <a:p>
            <a:r>
              <a:rPr lang="en-US" dirty="0" smtClean="0"/>
              <a:t>There </a:t>
            </a:r>
            <a:r>
              <a:rPr lang="en-US" dirty="0"/>
              <a:t>will be an advisory </a:t>
            </a:r>
            <a:r>
              <a:rPr lang="en-US" dirty="0" smtClean="0"/>
              <a:t>team (</a:t>
            </a:r>
            <a:r>
              <a:rPr lang="en-US" dirty="0"/>
              <a:t>non-voting) including some B</a:t>
            </a:r>
            <a:r>
              <a:rPr lang="en-US" dirty="0" smtClean="0"/>
              <a:t>ISD administrators</a:t>
            </a:r>
            <a:r>
              <a:rPr lang="en-US" dirty="0"/>
              <a:t>, </a:t>
            </a:r>
            <a:r>
              <a:rPr lang="en-US" dirty="0" smtClean="0"/>
              <a:t>architects</a:t>
            </a:r>
            <a:r>
              <a:rPr lang="en-US" dirty="0"/>
              <a:t>, </a:t>
            </a:r>
            <a:r>
              <a:rPr lang="en-US" dirty="0" smtClean="0"/>
              <a:t>facilitators</a:t>
            </a:r>
            <a:r>
              <a:rPr lang="en-US" dirty="0"/>
              <a:t>, and other support members. </a:t>
            </a:r>
          </a:p>
          <a:p>
            <a:r>
              <a:rPr lang="en-US" dirty="0" smtClean="0"/>
              <a:t>After </a:t>
            </a:r>
            <a:r>
              <a:rPr lang="en-US" dirty="0"/>
              <a:t>tonight’s first meeting, the Committee Chairman will facilitate the </a:t>
            </a:r>
            <a:r>
              <a:rPr lang="en-US" dirty="0" smtClean="0"/>
              <a:t>committee’s </a:t>
            </a:r>
            <a:r>
              <a:rPr lang="en-US" dirty="0"/>
              <a:t>efforts</a:t>
            </a:r>
            <a:r>
              <a:rPr lang="en-US" dirty="0" smtClean="0"/>
              <a:t>.</a:t>
            </a:r>
            <a:endParaRPr lang="en-US" dirty="0"/>
          </a:p>
        </p:txBody>
      </p:sp>
    </p:spTree>
    <p:extLst>
      <p:ext uri="{BB962C8B-B14F-4D97-AF65-F5344CB8AC3E}">
        <p14:creationId xmlns:p14="http://schemas.microsoft.com/office/powerpoint/2010/main" val="12566472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&amp; RESPONSIBILITIES</a:t>
            </a:r>
            <a:endParaRPr lang="en-US" dirty="0"/>
          </a:p>
        </p:txBody>
      </p:sp>
      <p:sp>
        <p:nvSpPr>
          <p:cNvPr id="3" name="Content Placeholder 2"/>
          <p:cNvSpPr>
            <a:spLocks noGrp="1"/>
          </p:cNvSpPr>
          <p:nvPr>
            <p:ph idx="1"/>
          </p:nvPr>
        </p:nvSpPr>
        <p:spPr/>
        <p:txBody>
          <a:bodyPr>
            <a:noAutofit/>
          </a:bodyPr>
          <a:lstStyle/>
          <a:p>
            <a:r>
              <a:rPr lang="en-US" dirty="0"/>
              <a:t>To represent the entire community in the </a:t>
            </a:r>
            <a:r>
              <a:rPr lang="en-US" dirty="0" smtClean="0"/>
              <a:t>planning </a:t>
            </a:r>
            <a:r>
              <a:rPr lang="en-US" dirty="0"/>
              <a:t>process. </a:t>
            </a:r>
          </a:p>
          <a:p>
            <a:r>
              <a:rPr lang="en-US" dirty="0" smtClean="0"/>
              <a:t>To </a:t>
            </a:r>
            <a:r>
              <a:rPr lang="en-US" dirty="0"/>
              <a:t>review and prioritize the current and future district </a:t>
            </a:r>
            <a:r>
              <a:rPr lang="en-US" dirty="0" smtClean="0"/>
              <a:t>needs.</a:t>
            </a:r>
          </a:p>
          <a:p>
            <a:r>
              <a:rPr lang="en-US" dirty="0" smtClean="0"/>
              <a:t>Respect all views and input, and be objective in your evaluations.</a:t>
            </a:r>
            <a:endParaRPr lang="en-US" dirty="0"/>
          </a:p>
          <a:p>
            <a:r>
              <a:rPr lang="en-US" dirty="0" smtClean="0"/>
              <a:t>To </a:t>
            </a:r>
            <a:r>
              <a:rPr lang="en-US" dirty="0"/>
              <a:t>develop and present a recommendation or </a:t>
            </a:r>
            <a:r>
              <a:rPr lang="en-US" dirty="0" smtClean="0"/>
              <a:t>proposal(s</a:t>
            </a:r>
            <a:r>
              <a:rPr lang="en-US" dirty="0"/>
              <a:t>) to the </a:t>
            </a:r>
            <a:r>
              <a:rPr lang="en-US" dirty="0" err="1" smtClean="0"/>
              <a:t>Brazosport</a:t>
            </a:r>
            <a:r>
              <a:rPr lang="en-US" dirty="0" smtClean="0"/>
              <a:t>  ISD </a:t>
            </a:r>
            <a:r>
              <a:rPr lang="en-US" dirty="0"/>
              <a:t>Board of Trustees that will include what projects and items should be included and how much money should be requested in a </a:t>
            </a:r>
            <a:r>
              <a:rPr lang="en-US" dirty="0" smtClean="0"/>
              <a:t>potential November 2014 </a:t>
            </a:r>
            <a:r>
              <a:rPr lang="en-US" dirty="0"/>
              <a:t>bond election. </a:t>
            </a:r>
          </a:p>
        </p:txBody>
      </p:sp>
    </p:spTree>
    <p:extLst>
      <p:ext uri="{BB962C8B-B14F-4D97-AF65-F5344CB8AC3E}">
        <p14:creationId xmlns:p14="http://schemas.microsoft.com/office/powerpoint/2010/main" val="385693967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OFFICERS</a:t>
            </a:r>
            <a:endParaRPr lang="en-US" dirty="0"/>
          </a:p>
        </p:txBody>
      </p:sp>
      <p:sp>
        <p:nvSpPr>
          <p:cNvPr id="3" name="Content Placeholder 2"/>
          <p:cNvSpPr>
            <a:spLocks noGrp="1"/>
          </p:cNvSpPr>
          <p:nvPr>
            <p:ph idx="1"/>
          </p:nvPr>
        </p:nvSpPr>
        <p:spPr/>
        <p:txBody>
          <a:bodyPr>
            <a:noAutofit/>
          </a:bodyPr>
          <a:lstStyle/>
          <a:p>
            <a:pPr>
              <a:lnSpc>
                <a:spcPct val="120000"/>
              </a:lnSpc>
            </a:pPr>
            <a:r>
              <a:rPr lang="en-US" sz="2000" dirty="0" smtClean="0"/>
              <a:t>Chairperson</a:t>
            </a:r>
          </a:p>
          <a:p>
            <a:pPr lvl="1">
              <a:lnSpc>
                <a:spcPct val="120000"/>
              </a:lnSpc>
            </a:pPr>
            <a:r>
              <a:rPr lang="en-US" sz="1700" dirty="0" smtClean="0"/>
              <a:t>Lead </a:t>
            </a:r>
            <a:r>
              <a:rPr lang="en-US" sz="1700" dirty="0"/>
              <a:t>each </a:t>
            </a:r>
            <a:r>
              <a:rPr lang="en-US" sz="1700" dirty="0" smtClean="0"/>
              <a:t>committee </a:t>
            </a:r>
            <a:r>
              <a:rPr lang="en-US" sz="1700" dirty="0"/>
              <a:t>meeting according to the </a:t>
            </a:r>
            <a:r>
              <a:rPr lang="en-US" sz="1700" dirty="0" smtClean="0"/>
              <a:t>agenda</a:t>
            </a:r>
            <a:endParaRPr lang="en-US" sz="1700" dirty="0"/>
          </a:p>
          <a:p>
            <a:pPr lvl="1">
              <a:lnSpc>
                <a:spcPct val="120000"/>
              </a:lnSpc>
            </a:pPr>
            <a:r>
              <a:rPr lang="en-US" sz="1700" dirty="0"/>
              <a:t>Facilitate large group discussion on all information </a:t>
            </a:r>
            <a:r>
              <a:rPr lang="en-US" sz="1700" dirty="0" smtClean="0"/>
              <a:t>provided</a:t>
            </a:r>
            <a:endParaRPr lang="en-US" sz="1700" dirty="0"/>
          </a:p>
          <a:p>
            <a:pPr lvl="1">
              <a:lnSpc>
                <a:spcPct val="120000"/>
              </a:lnSpc>
            </a:pPr>
            <a:r>
              <a:rPr lang="en-US" sz="1700" dirty="0"/>
              <a:t>Make sure that </a:t>
            </a:r>
            <a:r>
              <a:rPr lang="en-US" sz="1700" dirty="0" smtClean="0"/>
              <a:t>committee </a:t>
            </a:r>
            <a:r>
              <a:rPr lang="en-US" sz="1700" dirty="0"/>
              <a:t>stays focused and on </a:t>
            </a:r>
            <a:r>
              <a:rPr lang="en-US" sz="1700" dirty="0" smtClean="0"/>
              <a:t>track</a:t>
            </a:r>
            <a:endParaRPr lang="en-US" sz="1700" dirty="0"/>
          </a:p>
          <a:p>
            <a:pPr lvl="1">
              <a:lnSpc>
                <a:spcPct val="120000"/>
              </a:lnSpc>
            </a:pPr>
            <a:r>
              <a:rPr lang="en-US" sz="1700" dirty="0"/>
              <a:t>Make sure that all ideas and/or positions are heard and given equal </a:t>
            </a:r>
            <a:r>
              <a:rPr lang="en-US" sz="1700" dirty="0" smtClean="0"/>
              <a:t>time</a:t>
            </a:r>
            <a:endParaRPr lang="en-US" sz="1700" dirty="0"/>
          </a:p>
          <a:p>
            <a:pPr lvl="1">
              <a:lnSpc>
                <a:spcPct val="120000"/>
              </a:lnSpc>
            </a:pPr>
            <a:r>
              <a:rPr lang="en-US" sz="1700" dirty="0" smtClean="0"/>
              <a:t>Present formal presentation to the Board of Trustees with LRFPC’s final recommendations</a:t>
            </a:r>
          </a:p>
          <a:p>
            <a:pPr lvl="1">
              <a:lnSpc>
                <a:spcPct val="120000"/>
              </a:lnSpc>
            </a:pPr>
            <a:r>
              <a:rPr lang="en-US" sz="1700" dirty="0" smtClean="0"/>
              <a:t>Please let Dan Schaefer know if you are interested or know someone who would be a good Chairperson</a:t>
            </a:r>
            <a:endParaRPr lang="en-US" sz="1700" dirty="0"/>
          </a:p>
        </p:txBody>
      </p:sp>
    </p:spTree>
    <p:extLst>
      <p:ext uri="{BB962C8B-B14F-4D97-AF65-F5344CB8AC3E}">
        <p14:creationId xmlns:p14="http://schemas.microsoft.com/office/powerpoint/2010/main" val="398027303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OFFICERS</a:t>
            </a:r>
            <a:endParaRPr lang="en-US" dirty="0"/>
          </a:p>
        </p:txBody>
      </p:sp>
      <p:sp>
        <p:nvSpPr>
          <p:cNvPr id="3" name="Content Placeholder 2"/>
          <p:cNvSpPr>
            <a:spLocks noGrp="1"/>
          </p:cNvSpPr>
          <p:nvPr>
            <p:ph idx="1"/>
          </p:nvPr>
        </p:nvSpPr>
        <p:spPr>
          <a:xfrm>
            <a:off x="376652" y="1365631"/>
            <a:ext cx="8246648" cy="4361688"/>
          </a:xfrm>
        </p:spPr>
        <p:txBody>
          <a:bodyPr>
            <a:noAutofit/>
          </a:bodyPr>
          <a:lstStyle/>
          <a:p>
            <a:pPr>
              <a:lnSpc>
                <a:spcPct val="120000"/>
              </a:lnSpc>
            </a:pPr>
            <a:r>
              <a:rPr lang="en-US" sz="2000" dirty="0" smtClean="0"/>
              <a:t>Secretary</a:t>
            </a:r>
          </a:p>
          <a:p>
            <a:pPr lvl="1">
              <a:lnSpc>
                <a:spcPct val="120000"/>
              </a:lnSpc>
            </a:pPr>
            <a:r>
              <a:rPr lang="en-US" sz="1700" dirty="0" smtClean="0"/>
              <a:t>Record </a:t>
            </a:r>
            <a:r>
              <a:rPr lang="en-US" sz="1700" dirty="0"/>
              <a:t>and prepare accurate notes including actions of the </a:t>
            </a:r>
            <a:r>
              <a:rPr lang="en-US" sz="1700" dirty="0" smtClean="0"/>
              <a:t>committee </a:t>
            </a:r>
            <a:r>
              <a:rPr lang="en-US" sz="1700" dirty="0"/>
              <a:t>at every </a:t>
            </a:r>
            <a:r>
              <a:rPr lang="en-US" sz="1700" dirty="0" smtClean="0"/>
              <a:t>meeting</a:t>
            </a:r>
            <a:endParaRPr lang="en-US" sz="1700" dirty="0"/>
          </a:p>
          <a:p>
            <a:pPr lvl="1">
              <a:lnSpc>
                <a:spcPct val="120000"/>
              </a:lnSpc>
            </a:pPr>
            <a:r>
              <a:rPr lang="en-US" sz="1700" dirty="0"/>
              <a:t>Submit typed notes to </a:t>
            </a:r>
            <a:r>
              <a:rPr lang="en-US" sz="1700" dirty="0" smtClean="0"/>
              <a:t>BISD </a:t>
            </a:r>
            <a:r>
              <a:rPr lang="en-US" sz="1700" dirty="0"/>
              <a:t>Superintendent after the </a:t>
            </a:r>
            <a:r>
              <a:rPr lang="en-US" sz="1700" dirty="0" smtClean="0"/>
              <a:t>meeting</a:t>
            </a:r>
          </a:p>
          <a:p>
            <a:pPr lvl="1">
              <a:lnSpc>
                <a:spcPct val="120000"/>
              </a:lnSpc>
            </a:pPr>
            <a:r>
              <a:rPr lang="en-US" sz="1700" dirty="0" smtClean="0"/>
              <a:t>Ensure all minutes, actions and agendas are posted on website</a:t>
            </a:r>
          </a:p>
          <a:p>
            <a:pPr lvl="1">
              <a:lnSpc>
                <a:spcPct val="120000"/>
              </a:lnSpc>
            </a:pPr>
            <a:r>
              <a:rPr lang="en-US" sz="1700" dirty="0" smtClean="0"/>
              <a:t>Secretary will be selected by the Chairperson and introduced at a future meeting  </a:t>
            </a:r>
            <a:endParaRPr lang="en-US" sz="1700" dirty="0"/>
          </a:p>
        </p:txBody>
      </p:sp>
    </p:spTree>
    <p:extLst>
      <p:ext uri="{BB962C8B-B14F-4D97-AF65-F5344CB8AC3E}">
        <p14:creationId xmlns:p14="http://schemas.microsoft.com/office/powerpoint/2010/main" val="4845833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_Office Theme">
  <a:themeElements>
    <a:clrScheme name="Corgan">
      <a:dk1>
        <a:sysClr val="windowText" lastClr="000000"/>
      </a:dk1>
      <a:lt1>
        <a:sysClr val="window" lastClr="FFFFFF"/>
      </a:lt1>
      <a:dk2>
        <a:srgbClr val="FFD24F"/>
      </a:dk2>
      <a:lt2>
        <a:srgbClr val="A6CE39"/>
      </a:lt2>
      <a:accent1>
        <a:srgbClr val="EA673F"/>
      </a:accent1>
      <a:accent2>
        <a:srgbClr val="005A84"/>
      </a:accent2>
      <a:accent3>
        <a:srgbClr val="D60C8C"/>
      </a:accent3>
      <a:accent4>
        <a:srgbClr val="39B54A"/>
      </a:accent4>
      <a:accent5>
        <a:srgbClr val="91278F"/>
      </a:accent5>
      <a:accent6>
        <a:srgbClr val="00AEE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0_Office Theme">
  <a:themeElements>
    <a:clrScheme name="Corgan">
      <a:dk1>
        <a:sysClr val="windowText" lastClr="000000"/>
      </a:dk1>
      <a:lt1>
        <a:sysClr val="window" lastClr="FFFFFF"/>
      </a:lt1>
      <a:dk2>
        <a:srgbClr val="FFD24F"/>
      </a:dk2>
      <a:lt2>
        <a:srgbClr val="A6CE39"/>
      </a:lt2>
      <a:accent1>
        <a:srgbClr val="EA673F"/>
      </a:accent1>
      <a:accent2>
        <a:srgbClr val="005A84"/>
      </a:accent2>
      <a:accent3>
        <a:srgbClr val="D60C8C"/>
      </a:accent3>
      <a:accent4>
        <a:srgbClr val="39B54A"/>
      </a:accent4>
      <a:accent5>
        <a:srgbClr val="91278F"/>
      </a:accent5>
      <a:accent6>
        <a:srgbClr val="00AEE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1_Office Theme">
  <a:themeElements>
    <a:clrScheme name="Corgan">
      <a:dk1>
        <a:sysClr val="windowText" lastClr="000000"/>
      </a:dk1>
      <a:lt1>
        <a:sysClr val="window" lastClr="FFFFFF"/>
      </a:lt1>
      <a:dk2>
        <a:srgbClr val="FFD24F"/>
      </a:dk2>
      <a:lt2>
        <a:srgbClr val="A6CE39"/>
      </a:lt2>
      <a:accent1>
        <a:srgbClr val="EA673F"/>
      </a:accent1>
      <a:accent2>
        <a:srgbClr val="005A84"/>
      </a:accent2>
      <a:accent3>
        <a:srgbClr val="D60C8C"/>
      </a:accent3>
      <a:accent4>
        <a:srgbClr val="39B54A"/>
      </a:accent4>
      <a:accent5>
        <a:srgbClr val="91278F"/>
      </a:accent5>
      <a:accent6>
        <a:srgbClr val="00AEE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2_Office Theme">
  <a:themeElements>
    <a:clrScheme name="Corgan">
      <a:dk1>
        <a:sysClr val="windowText" lastClr="000000"/>
      </a:dk1>
      <a:lt1>
        <a:sysClr val="window" lastClr="FFFFFF"/>
      </a:lt1>
      <a:dk2>
        <a:srgbClr val="FFD24F"/>
      </a:dk2>
      <a:lt2>
        <a:srgbClr val="A6CE39"/>
      </a:lt2>
      <a:accent1>
        <a:srgbClr val="EA673F"/>
      </a:accent1>
      <a:accent2>
        <a:srgbClr val="005A84"/>
      </a:accent2>
      <a:accent3>
        <a:srgbClr val="D60C8C"/>
      </a:accent3>
      <a:accent4>
        <a:srgbClr val="39B54A"/>
      </a:accent4>
      <a:accent5>
        <a:srgbClr val="91278F"/>
      </a:accent5>
      <a:accent6>
        <a:srgbClr val="00AEE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15990</TotalTime>
  <Words>1590</Words>
  <Application>Microsoft Office PowerPoint</Application>
  <PresentationFormat>Custom</PresentationFormat>
  <Paragraphs>195</Paragraphs>
  <Slides>29</Slides>
  <Notes>0</Notes>
  <HiddenSlides>0</HiddenSlides>
  <MMClips>0</MMClips>
  <ScaleCrop>false</ScaleCrop>
  <HeadingPairs>
    <vt:vector size="4" baseType="variant">
      <vt:variant>
        <vt:lpstr>Theme</vt:lpstr>
      </vt:variant>
      <vt:variant>
        <vt:i4>7</vt:i4>
      </vt:variant>
      <vt:variant>
        <vt:lpstr>Slide Titles</vt:lpstr>
      </vt:variant>
      <vt:variant>
        <vt:i4>29</vt:i4>
      </vt:variant>
    </vt:vector>
  </HeadingPairs>
  <TitlesOfParts>
    <vt:vector size="36" baseType="lpstr">
      <vt:lpstr>7_Office Theme</vt:lpstr>
      <vt:lpstr>9_Office Theme</vt:lpstr>
      <vt:lpstr>10_Office Theme</vt:lpstr>
      <vt:lpstr>11_Office Theme</vt:lpstr>
      <vt:lpstr>12_Office Theme</vt:lpstr>
      <vt:lpstr>13_Office Theme</vt:lpstr>
      <vt:lpstr>2_Office Theme</vt:lpstr>
      <vt:lpstr>PowerPoint Presentation</vt:lpstr>
      <vt:lpstr>INTRODUCTIONS </vt:lpstr>
      <vt:lpstr>AGENDA</vt:lpstr>
      <vt:lpstr>LONG RANGE FACILITIES PLANNING COMMITTEE</vt:lpstr>
      <vt:lpstr>LONG RANGE FACILITIES PLANNING COMMITTEE</vt:lpstr>
      <vt:lpstr>LONG RANGE FACILITIES PLANNING COMMITTEE</vt:lpstr>
      <vt:lpstr>OBJECTIVES &amp; RESPONSIBILITIES</vt:lpstr>
      <vt:lpstr>ELECTION OF OFFICERS</vt:lpstr>
      <vt:lpstr>ELECTION OF OFFICERS</vt:lpstr>
      <vt:lpstr>COMMUNICATION</vt:lpstr>
      <vt:lpstr>COMMUNICATION</vt:lpstr>
      <vt:lpstr>CURRENT DISTRICT INFORMATION</vt:lpstr>
      <vt:lpstr>BRAZOSPORT ISD’S DISTRICT IMPROVEMENT PLAN</vt:lpstr>
      <vt:lpstr>DEMOGRAPHIC PROFILE</vt:lpstr>
      <vt:lpstr>DEMOGRAPHIC PROFILE</vt:lpstr>
      <vt:lpstr>ACADEMICS AND STUDENT ACHIEVEMENT</vt:lpstr>
      <vt:lpstr>ACADEMICS AND STUDENT ACHIEVEMENT (Cont.)</vt:lpstr>
      <vt:lpstr>ENHANCED ACADEMIC PROGRAMS</vt:lpstr>
      <vt:lpstr>DISTRICT ACCOMPLISHMENTS</vt:lpstr>
      <vt:lpstr>SUMMATION - STEPS TO SUCCESS </vt:lpstr>
      <vt:lpstr>CHARGE TO THE COMMITTEE FROM THE BOARD OF TRUSTEES</vt:lpstr>
      <vt:lpstr>GUIDING PRINCIPLE #1</vt:lpstr>
      <vt:lpstr>GUIDING PRINCIPLE #2</vt:lpstr>
      <vt:lpstr>GUIDING PRINCIPLE #3</vt:lpstr>
      <vt:lpstr>GUIDING PRINCIPLE #4</vt:lpstr>
      <vt:lpstr>GUIDING PRINCIPLE #5</vt:lpstr>
      <vt:lpstr>GUIDING PRINCIPLE #6</vt:lpstr>
      <vt:lpstr>SCHEDULE OVERVIEW - 2014</vt:lpstr>
      <vt:lpstr>MEETING DATES</vt:lpstr>
    </vt:vector>
  </TitlesOfParts>
  <Company>Corgan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11450</dc:creator>
  <cp:lastModifiedBy>Roye, Cynthia</cp:lastModifiedBy>
  <cp:revision>971</cp:revision>
  <cp:lastPrinted>2014-01-16T16:24:33Z</cp:lastPrinted>
  <dcterms:created xsi:type="dcterms:W3CDTF">2009-04-29T19:57:04Z</dcterms:created>
  <dcterms:modified xsi:type="dcterms:W3CDTF">2014-04-01T22:31:22Z</dcterms:modified>
</cp:coreProperties>
</file>